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notesMasterIdLst>
    <p:notesMasterId r:id="rId57"/>
  </p:notesMasterIdLst>
  <p:sldIdLst>
    <p:sldId id="256" r:id="rId2"/>
    <p:sldId id="346" r:id="rId3"/>
    <p:sldId id="262" r:id="rId4"/>
    <p:sldId id="293" r:id="rId5"/>
    <p:sldId id="288" r:id="rId6"/>
    <p:sldId id="289" r:id="rId7"/>
    <p:sldId id="290" r:id="rId8"/>
    <p:sldId id="296" r:id="rId9"/>
    <p:sldId id="266" r:id="rId10"/>
    <p:sldId id="278" r:id="rId11"/>
    <p:sldId id="332" r:id="rId12"/>
    <p:sldId id="271" r:id="rId13"/>
    <p:sldId id="283" r:id="rId14"/>
    <p:sldId id="294" r:id="rId15"/>
    <p:sldId id="314" r:id="rId16"/>
    <p:sldId id="322" r:id="rId17"/>
    <p:sldId id="285" r:id="rId18"/>
    <p:sldId id="324" r:id="rId19"/>
    <p:sldId id="336" r:id="rId20"/>
    <p:sldId id="291" r:id="rId21"/>
    <p:sldId id="325" r:id="rId22"/>
    <p:sldId id="326" r:id="rId23"/>
    <p:sldId id="329" r:id="rId24"/>
    <p:sldId id="277" r:id="rId25"/>
    <p:sldId id="297" r:id="rId26"/>
    <p:sldId id="299" r:id="rId27"/>
    <p:sldId id="300" r:id="rId28"/>
    <p:sldId id="281" r:id="rId29"/>
    <p:sldId id="274" r:id="rId30"/>
    <p:sldId id="286" r:id="rId31"/>
    <p:sldId id="279" r:id="rId32"/>
    <p:sldId id="338" r:id="rId33"/>
    <p:sldId id="331" r:id="rId34"/>
    <p:sldId id="298" r:id="rId35"/>
    <p:sldId id="301" r:id="rId36"/>
    <p:sldId id="310" r:id="rId37"/>
    <p:sldId id="311" r:id="rId38"/>
    <p:sldId id="312" r:id="rId39"/>
    <p:sldId id="321" r:id="rId40"/>
    <p:sldId id="320" r:id="rId41"/>
    <p:sldId id="335" r:id="rId42"/>
    <p:sldId id="334" r:id="rId43"/>
    <p:sldId id="333" r:id="rId44"/>
    <p:sldId id="307" r:id="rId45"/>
    <p:sldId id="308" r:id="rId46"/>
    <p:sldId id="343" r:id="rId47"/>
    <p:sldId id="344" r:id="rId48"/>
    <p:sldId id="317" r:id="rId49"/>
    <p:sldId id="345" r:id="rId50"/>
    <p:sldId id="341" r:id="rId51"/>
    <p:sldId id="327" r:id="rId52"/>
    <p:sldId id="339" r:id="rId53"/>
    <p:sldId id="309" r:id="rId54"/>
    <p:sldId id="340" r:id="rId55"/>
    <p:sldId id="342"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D5EA"/>
    <a:srgbClr val="9EA3B3"/>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4660"/>
  </p:normalViewPr>
  <p:slideViewPr>
    <p:cSldViewPr snapToGrid="0">
      <p:cViewPr varScale="1">
        <p:scale>
          <a:sx n="74" d="100"/>
          <a:sy n="74" d="100"/>
        </p:scale>
        <p:origin x="56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EBB4C1-1D17-4BEA-A66B-922B69A952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8CF0A9-6856-41E2-9336-7E87AB4892C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657B0B-431B-4099-961D-6A1939A97B0C}" type="datetimeFigureOut">
              <a:rPr lang="en-US" smtClean="0"/>
              <a:t>4/20/2018</a:t>
            </a:fld>
            <a:endParaRPr lang="en-US"/>
          </a:p>
        </p:txBody>
      </p:sp>
      <p:sp>
        <p:nvSpPr>
          <p:cNvPr id="4" name="Slide Image Placeholder 3">
            <a:extLst>
              <a:ext uri="{FF2B5EF4-FFF2-40B4-BE49-F238E27FC236}">
                <a16:creationId xmlns:a16="http://schemas.microsoft.com/office/drawing/2014/main" id="{0961C77D-4D39-4232-BDC5-7C8C18D71F40}"/>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4F88304-FA62-49DA-B4A2-28F5C470646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A47FF84-15BA-4C74-9B7D-DF77A16FC14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353E4839-9DE9-4833-9009-912D5D789A4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CA0A4-B2C1-4A7B-B924-F0E852AE0B8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be briefly sharing a research project that I have been conducting on the effects of word pair relationships and judgements of these relationships on recall task performance.</a:t>
            </a:r>
          </a:p>
        </p:txBody>
      </p:sp>
      <p:sp>
        <p:nvSpPr>
          <p:cNvPr id="4" name="Slide Number Placeholder 3"/>
          <p:cNvSpPr>
            <a:spLocks noGrp="1"/>
          </p:cNvSpPr>
          <p:nvPr>
            <p:ph type="sldNum" sz="quarter" idx="10"/>
          </p:nvPr>
        </p:nvSpPr>
        <p:spPr/>
        <p:txBody>
          <a:bodyPr/>
          <a:lstStyle/>
          <a:p>
            <a:fld id="{138894ED-2154-4FF6-9548-4D9D74B3FA49}" type="slidenum">
              <a:rPr lang="en-US" smtClean="0"/>
              <a:t>1</a:t>
            </a:fld>
            <a:endParaRPr lang="en-US"/>
          </a:p>
        </p:txBody>
      </p:sp>
    </p:spTree>
    <p:extLst>
      <p:ext uri="{BB962C8B-B14F-4D97-AF65-F5344CB8AC3E}">
        <p14:creationId xmlns:p14="http://schemas.microsoft.com/office/powerpoint/2010/main" val="2219540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29</a:t>
            </a:fld>
            <a:endParaRPr lang="en-US"/>
          </a:p>
        </p:txBody>
      </p:sp>
    </p:spTree>
    <p:extLst>
      <p:ext uri="{BB962C8B-B14F-4D97-AF65-F5344CB8AC3E}">
        <p14:creationId xmlns:p14="http://schemas.microsoft.com/office/powerpoint/2010/main" val="3375525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36</a:t>
            </a:fld>
            <a:endParaRPr lang="en-US"/>
          </a:p>
        </p:txBody>
      </p:sp>
    </p:spTree>
    <p:extLst>
      <p:ext uri="{BB962C8B-B14F-4D97-AF65-F5344CB8AC3E}">
        <p14:creationId xmlns:p14="http://schemas.microsoft.com/office/powerpoint/2010/main" val="3114195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37</a:t>
            </a:fld>
            <a:endParaRPr lang="en-US"/>
          </a:p>
        </p:txBody>
      </p:sp>
    </p:spTree>
    <p:extLst>
      <p:ext uri="{BB962C8B-B14F-4D97-AF65-F5344CB8AC3E}">
        <p14:creationId xmlns:p14="http://schemas.microsoft.com/office/powerpoint/2010/main" val="2129430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 study has participants making judgements of how related pairs of words are based on the following three measures of relatedness:</a:t>
            </a:r>
          </a:p>
          <a:p>
            <a:r>
              <a:rPr lang="en-US" dirty="0"/>
              <a:t>Associative</a:t>
            </a:r>
          </a:p>
          <a:p>
            <a:r>
              <a:rPr lang="en-US" dirty="0"/>
              <a:t>Semantic</a:t>
            </a:r>
          </a:p>
          <a:p>
            <a:r>
              <a:rPr lang="en-US" dirty="0"/>
              <a:t>Thematic</a:t>
            </a:r>
          </a:p>
        </p:txBody>
      </p:sp>
      <p:sp>
        <p:nvSpPr>
          <p:cNvPr id="4" name="Slide Number Placeholder 3"/>
          <p:cNvSpPr>
            <a:spLocks noGrp="1"/>
          </p:cNvSpPr>
          <p:nvPr>
            <p:ph type="sldNum" sz="quarter" idx="10"/>
          </p:nvPr>
        </p:nvSpPr>
        <p:spPr/>
        <p:txBody>
          <a:bodyPr/>
          <a:lstStyle/>
          <a:p>
            <a:fld id="{138894ED-2154-4FF6-9548-4D9D74B3FA49}" type="slidenum">
              <a:rPr lang="en-US" smtClean="0"/>
              <a:t>3</a:t>
            </a:fld>
            <a:endParaRPr lang="en-US"/>
          </a:p>
        </p:txBody>
      </p:sp>
    </p:spTree>
    <p:extLst>
      <p:ext uri="{BB962C8B-B14F-4D97-AF65-F5344CB8AC3E}">
        <p14:creationId xmlns:p14="http://schemas.microsoft.com/office/powerpoint/2010/main" val="1434392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study, we recruited 100 participants from Amazon’s mechanical </a:t>
            </a:r>
            <a:r>
              <a:rPr lang="en-US" dirty="0" err="1"/>
              <a:t>turk</a:t>
            </a:r>
            <a:r>
              <a:rPr lang="en-US" dirty="0"/>
              <a:t>.  The study was conducted online via Qualtrics.  </a:t>
            </a:r>
          </a:p>
          <a:p>
            <a:endParaRPr lang="en-US" dirty="0"/>
          </a:p>
          <a:p>
            <a:r>
              <a:rPr lang="en-US" dirty="0"/>
              <a:t>63 word pairs were of varying associative, semantic, and thematic strengths were created from 3 normed databases.</a:t>
            </a:r>
          </a:p>
        </p:txBody>
      </p:sp>
      <p:sp>
        <p:nvSpPr>
          <p:cNvPr id="4" name="Slide Number Placeholder 3"/>
          <p:cNvSpPr>
            <a:spLocks noGrp="1"/>
          </p:cNvSpPr>
          <p:nvPr>
            <p:ph type="sldNum" sz="quarter" idx="10"/>
          </p:nvPr>
        </p:nvSpPr>
        <p:spPr/>
        <p:txBody>
          <a:bodyPr/>
          <a:lstStyle/>
          <a:p>
            <a:fld id="{138894ED-2154-4FF6-9548-4D9D74B3FA49}" type="slidenum">
              <a:rPr lang="en-US" smtClean="0"/>
              <a:t>9</a:t>
            </a:fld>
            <a:endParaRPr lang="en-US"/>
          </a:p>
        </p:txBody>
      </p:sp>
    </p:spTree>
    <p:extLst>
      <p:ext uri="{BB962C8B-B14F-4D97-AF65-F5344CB8AC3E}">
        <p14:creationId xmlns:p14="http://schemas.microsoft.com/office/powerpoint/2010/main" val="399407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Three Judgment blocks, 21 words per block (7 low strength, 7 medium strength, 7 high strength).  At the beginning of each block, participants receive instructions explaining associative, semantic, or thematic relationships and are asked to judge each word pair’s relatedness based on that criteria.  These judgements are made on a scale of 0 to 100.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picture is an example of the instructions participants receive for the associative judgment block.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are three different versions of the study that rotate which instructions appear with which block and counter balance the order of the blocks.  The end result is that each word pair receives judgements based on all three criteria.</a:t>
            </a:r>
          </a:p>
          <a:p>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10</a:t>
            </a:fld>
            <a:endParaRPr lang="en-US"/>
          </a:p>
        </p:txBody>
      </p:sp>
    </p:spTree>
    <p:extLst>
      <p:ext uri="{BB962C8B-B14F-4D97-AF65-F5344CB8AC3E}">
        <p14:creationId xmlns:p14="http://schemas.microsoft.com/office/powerpoint/2010/main" val="2516563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section of the study is a cued recall phase.  In this section participants are presented with each of the 63 cue words from the judgement blocks and are asked to respond with the correct target word.  The</a:t>
            </a:r>
            <a:r>
              <a:rPr lang="en-US" baseline="0" dirty="0"/>
              <a:t> cue words appear in a randomized order and participants are allowed to take as long as needed to complete </a:t>
            </a:r>
            <a:r>
              <a:rPr lang="en-US" baseline="0"/>
              <a:t>this section.</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12</a:t>
            </a:fld>
            <a:endParaRPr lang="en-US"/>
          </a:p>
        </p:txBody>
      </p:sp>
    </p:spTree>
    <p:extLst>
      <p:ext uri="{BB962C8B-B14F-4D97-AF65-F5344CB8AC3E}">
        <p14:creationId xmlns:p14="http://schemas.microsoft.com/office/powerpoint/2010/main" val="681088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13</a:t>
            </a:fld>
            <a:endParaRPr lang="en-US"/>
          </a:p>
        </p:txBody>
      </p:sp>
    </p:spTree>
    <p:extLst>
      <p:ext uri="{BB962C8B-B14F-4D97-AF65-F5344CB8AC3E}">
        <p14:creationId xmlns:p14="http://schemas.microsoft.com/office/powerpoint/2010/main" val="3752881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14</a:t>
            </a:fld>
            <a:endParaRPr lang="en-US"/>
          </a:p>
        </p:txBody>
      </p:sp>
    </p:spTree>
    <p:extLst>
      <p:ext uri="{BB962C8B-B14F-4D97-AF65-F5344CB8AC3E}">
        <p14:creationId xmlns:p14="http://schemas.microsoft.com/office/powerpoint/2010/main" val="611489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type of judgement being made did not effect recall.  The percent of word pairs correctly recalled hovered around 60% for each of the three types of judgements.  However, the type of judgement being made did have an effect on the relatedness values that participants assigned.  Participants were more likely to rate the thematic relationships as being more similar.  This may in part be due to the fact that </a:t>
            </a:r>
            <a:r>
              <a:rPr lang="en-US" dirty="0" err="1"/>
              <a:t>thematics</a:t>
            </a:r>
            <a:r>
              <a:rPr lang="en-US" dirty="0"/>
              <a:t> can be viewed as a combination of association and semantics, meaning that there is more information encoded in the word pairs for participants to work with.</a:t>
            </a:r>
          </a:p>
        </p:txBody>
      </p:sp>
      <p:sp>
        <p:nvSpPr>
          <p:cNvPr id="4" name="Slide Number Placeholder 3"/>
          <p:cNvSpPr>
            <a:spLocks noGrp="1"/>
          </p:cNvSpPr>
          <p:nvPr>
            <p:ph type="sldNum" sz="quarter" idx="10"/>
          </p:nvPr>
        </p:nvSpPr>
        <p:spPr/>
        <p:txBody>
          <a:bodyPr/>
          <a:lstStyle/>
          <a:p>
            <a:fld id="{138894ED-2154-4FF6-9548-4D9D74B3FA49}" type="slidenum">
              <a:rPr lang="en-US" smtClean="0"/>
              <a:t>24</a:t>
            </a:fld>
            <a:endParaRPr lang="en-US"/>
          </a:p>
        </p:txBody>
      </p:sp>
    </p:spTree>
    <p:extLst>
      <p:ext uri="{BB962C8B-B14F-4D97-AF65-F5344CB8AC3E}">
        <p14:creationId xmlns:p14="http://schemas.microsoft.com/office/powerpoint/2010/main" val="982656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28</a:t>
            </a:fld>
            <a:endParaRPr lang="en-US"/>
          </a:p>
        </p:txBody>
      </p:sp>
    </p:spTree>
    <p:extLst>
      <p:ext uri="{BB962C8B-B14F-4D97-AF65-F5344CB8AC3E}">
        <p14:creationId xmlns:p14="http://schemas.microsoft.com/office/powerpoint/2010/main" val="3796627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E9462EF3-3C4F-43EE-ACEE-D4B806740EA3}" type="datetimeFigureOut">
              <a:rPr lang="en-US" smtClean="0"/>
              <a:pPr/>
              <a:t>4/20/2018</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r>
              <a:rPr lang="en-US"/>
              <a:t>
              </a:t>
            </a:r>
            <a:endParaRPr lang="en-US"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2949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smtClean="0"/>
              <a:t>4/20/2018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2817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8166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9239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1288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smtClean="0"/>
              <a:t>4/20/2018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8514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smtClean="0"/>
              <a:t>4/20/2018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8565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8681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6240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5404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2093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4/20/2018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5741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4/20/2018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9010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smtClean="0"/>
              <a:t>4/20/2018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4440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smtClean="0"/>
              <a:t>4/20/2018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746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ED06B6-C816-4861-964D-15A98395707D}" type="datetimeFigureOut">
              <a:rPr lang="en-US" smtClean="0"/>
              <a:t>4/20/2018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17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4/20/2018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4549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
              </a:t>
            </a:r>
            <a:endParaRPr lang="en-US"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0786BE5-D2A3-4BF0-8B30-D7403E61B3DC}" type="datetimeFigureOut">
              <a:rPr lang="en-US" smtClean="0"/>
              <a:t>4/20/2018</a:t>
            </a:fld>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609935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7972" y="1316182"/>
            <a:ext cx="9914827" cy="2879308"/>
          </a:xfrm>
        </p:spPr>
        <p:txBody>
          <a:bodyPr/>
          <a:lstStyle/>
          <a:p>
            <a:r>
              <a:rPr lang="en-US" sz="4000" dirty="0"/>
              <a:t>Modeling Memory: Exploring the Relationship Between Word Overlap and Single Word Norms When Predicting Judgments and Recall</a:t>
            </a:r>
          </a:p>
        </p:txBody>
      </p:sp>
      <p:sp>
        <p:nvSpPr>
          <p:cNvPr id="3" name="Subtitle 2"/>
          <p:cNvSpPr>
            <a:spLocks noGrp="1"/>
          </p:cNvSpPr>
          <p:nvPr>
            <p:ph type="subTitle" idx="1"/>
          </p:nvPr>
        </p:nvSpPr>
        <p:spPr/>
        <p:txBody>
          <a:bodyPr>
            <a:noAutofit/>
          </a:bodyPr>
          <a:lstStyle/>
          <a:p>
            <a:r>
              <a:rPr lang="en-US" sz="2000" dirty="0">
                <a:solidFill>
                  <a:schemeClr val="bg1"/>
                </a:solidFill>
              </a:rPr>
              <a:t>Nicholas P. Maxwell</a:t>
            </a:r>
          </a:p>
        </p:txBody>
      </p:sp>
    </p:spTree>
    <p:extLst>
      <p:ext uri="{BB962C8B-B14F-4D97-AF65-F5344CB8AC3E}">
        <p14:creationId xmlns:p14="http://schemas.microsoft.com/office/powerpoint/2010/main" val="4150839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Judgment Blocks</a:t>
            </a:r>
          </a:p>
        </p:txBody>
      </p:sp>
      <p:sp>
        <p:nvSpPr>
          <p:cNvPr id="9" name="Content Placeholder 8"/>
          <p:cNvSpPr>
            <a:spLocks noGrp="1"/>
          </p:cNvSpPr>
          <p:nvPr>
            <p:ph idx="1"/>
          </p:nvPr>
        </p:nvSpPr>
        <p:spPr>
          <a:xfrm>
            <a:off x="0" y="1844842"/>
            <a:ext cx="4636009" cy="5013158"/>
          </a:xfrm>
        </p:spPr>
        <p:txBody>
          <a:bodyPr anchor="ctr">
            <a:normAutofit fontScale="92500" lnSpcReduction="20000"/>
          </a:bodyPr>
          <a:lstStyle/>
          <a:p>
            <a:pPr lvl="1"/>
            <a:endParaRPr lang="en-US" sz="2400" dirty="0"/>
          </a:p>
          <a:p>
            <a:pPr lvl="1"/>
            <a:r>
              <a:rPr lang="en-US" sz="2400" dirty="0"/>
              <a:t>21 word pairs per block </a:t>
            </a:r>
          </a:p>
          <a:p>
            <a:pPr marL="457200" lvl="1" indent="0">
              <a:buNone/>
            </a:pPr>
            <a:endParaRPr lang="en-US" sz="2400" dirty="0"/>
          </a:p>
          <a:p>
            <a:pPr lvl="1"/>
            <a:r>
              <a:rPr lang="en-US" sz="2400" dirty="0"/>
              <a:t>The instructions at the start of each block explain one of the three types of relationships (Associative, Semantic, or Thematic), and the instructions change with each block.</a:t>
            </a:r>
          </a:p>
          <a:p>
            <a:pPr marL="457200" lvl="1" indent="0">
              <a:buNone/>
            </a:pPr>
            <a:endParaRPr lang="en-US" sz="2400" dirty="0"/>
          </a:p>
          <a:p>
            <a:pPr lvl="1"/>
            <a:r>
              <a:rPr lang="en-US" sz="2400" dirty="0"/>
              <a:t>Judgments were made on a scale of 0 to 100, with 0 indicating no relationship and 100 indicating a perfect relationship</a:t>
            </a:r>
          </a:p>
          <a:p>
            <a:endParaRPr lang="en-US" sz="1600" dirty="0"/>
          </a:p>
        </p:txBody>
      </p:sp>
      <p:pic>
        <p:nvPicPr>
          <p:cNvPr id="4" name="Picture 3">
            <a:extLst>
              <a:ext uri="{FF2B5EF4-FFF2-40B4-BE49-F238E27FC236}">
                <a16:creationId xmlns:a16="http://schemas.microsoft.com/office/drawing/2014/main" id="{976EF300-8437-4938-B4E9-7D4EA57AFFBC}"/>
              </a:ext>
            </a:extLst>
          </p:cNvPr>
          <p:cNvPicPr>
            <a:picLocks noChangeAspect="1"/>
          </p:cNvPicPr>
          <p:nvPr/>
        </p:nvPicPr>
        <p:blipFill>
          <a:blip r:embed="rId3"/>
          <a:stretch>
            <a:fillRect/>
          </a:stretch>
        </p:blipFill>
        <p:spPr>
          <a:xfrm>
            <a:off x="5535660" y="2364335"/>
            <a:ext cx="6169562" cy="4264256"/>
          </a:xfrm>
          <a:prstGeom prst="rect">
            <a:avLst/>
          </a:prstGeom>
        </p:spPr>
      </p:pic>
    </p:spTree>
    <p:extLst>
      <p:ext uri="{BB962C8B-B14F-4D97-AF65-F5344CB8AC3E}">
        <p14:creationId xmlns:p14="http://schemas.microsoft.com/office/powerpoint/2010/main" val="1423351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D507-06DC-499F-B871-5C4BC0254ABB}"/>
              </a:ext>
            </a:extLst>
          </p:cNvPr>
          <p:cNvSpPr>
            <a:spLocks noGrp="1"/>
          </p:cNvSpPr>
          <p:nvPr>
            <p:ph type="title"/>
          </p:nvPr>
        </p:nvSpPr>
        <p:spPr/>
        <p:txBody>
          <a:bodyPr/>
          <a:lstStyle/>
          <a:p>
            <a:r>
              <a:rPr lang="en-US" dirty="0"/>
              <a:t>Judgment Blocks – Instructions </a:t>
            </a:r>
          </a:p>
        </p:txBody>
      </p:sp>
      <p:pic>
        <p:nvPicPr>
          <p:cNvPr id="4" name="Content Placeholder 3">
            <a:extLst>
              <a:ext uri="{FF2B5EF4-FFF2-40B4-BE49-F238E27FC236}">
                <a16:creationId xmlns:a16="http://schemas.microsoft.com/office/drawing/2014/main" id="{F8B5FE93-ACEC-4BD3-8285-8315BF45DB78}"/>
              </a:ext>
            </a:extLst>
          </p:cNvPr>
          <p:cNvPicPr>
            <a:picLocks noGrp="1" noChangeAspect="1"/>
          </p:cNvPicPr>
          <p:nvPr>
            <p:ph idx="1"/>
          </p:nvPr>
        </p:nvPicPr>
        <p:blipFill>
          <a:blip r:embed="rId2"/>
          <a:stretch>
            <a:fillRect/>
          </a:stretch>
        </p:blipFill>
        <p:spPr>
          <a:xfrm>
            <a:off x="1544039" y="2927081"/>
            <a:ext cx="8637363" cy="3234568"/>
          </a:xfrm>
          <a:prstGeom prst="rect">
            <a:avLst/>
          </a:prstGeom>
        </p:spPr>
      </p:pic>
      <p:sp>
        <p:nvSpPr>
          <p:cNvPr id="5" name="TextBox 4">
            <a:extLst>
              <a:ext uri="{FF2B5EF4-FFF2-40B4-BE49-F238E27FC236}">
                <a16:creationId xmlns:a16="http://schemas.microsoft.com/office/drawing/2014/main" id="{E4FFF16A-ED18-42B8-9B8C-4BBE10C6A286}"/>
              </a:ext>
            </a:extLst>
          </p:cNvPr>
          <p:cNvSpPr txBox="1"/>
          <p:nvPr/>
        </p:nvSpPr>
        <p:spPr>
          <a:xfrm>
            <a:off x="1544039" y="2377440"/>
            <a:ext cx="4380243" cy="400110"/>
          </a:xfrm>
          <a:prstGeom prst="rect">
            <a:avLst/>
          </a:prstGeom>
          <a:noFill/>
        </p:spPr>
        <p:txBody>
          <a:bodyPr wrap="square" rtlCol="0">
            <a:spAutoFit/>
          </a:bodyPr>
          <a:lstStyle/>
          <a:p>
            <a:r>
              <a:rPr lang="en-US" sz="2000" b="1" dirty="0"/>
              <a:t>Example from Associative Condition</a:t>
            </a:r>
            <a:endParaRPr lang="en-US" b="1" dirty="0"/>
          </a:p>
        </p:txBody>
      </p:sp>
    </p:spTree>
    <p:extLst>
      <p:ext uri="{BB962C8B-B14F-4D97-AF65-F5344CB8AC3E}">
        <p14:creationId xmlns:p14="http://schemas.microsoft.com/office/powerpoint/2010/main" val="1856072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Recall Phase</a:t>
            </a:r>
          </a:p>
        </p:txBody>
      </p:sp>
      <p:sp>
        <p:nvSpPr>
          <p:cNvPr id="3" name="Content Placeholder 2"/>
          <p:cNvSpPr>
            <a:spLocks noGrp="1"/>
          </p:cNvSpPr>
          <p:nvPr>
            <p:ph idx="1"/>
          </p:nvPr>
        </p:nvSpPr>
        <p:spPr>
          <a:xfrm>
            <a:off x="550704" y="2513347"/>
            <a:ext cx="4984956" cy="3668963"/>
          </a:xfrm>
        </p:spPr>
        <p:txBody>
          <a:bodyPr anchor="ctr">
            <a:normAutofit/>
          </a:bodyPr>
          <a:lstStyle/>
          <a:p>
            <a:pPr lvl="1"/>
            <a:r>
              <a:rPr lang="en-US" sz="2400" dirty="0"/>
              <a:t>Participants are presented with the first word from each of the pairs they previously judged and are asked to recall the target word it was paired with.</a:t>
            </a:r>
          </a:p>
          <a:p>
            <a:pPr lvl="1"/>
            <a:r>
              <a:rPr lang="en-US" sz="2400" dirty="0"/>
              <a:t>All 63 pairs are presented in a randomized order.</a:t>
            </a:r>
          </a:p>
          <a:p>
            <a:pPr lvl="1"/>
            <a:endParaRPr lang="en-US" dirty="0"/>
          </a:p>
          <a:p>
            <a:pPr lvl="1"/>
            <a:endParaRPr lang="en-US" dirty="0"/>
          </a:p>
        </p:txBody>
      </p:sp>
    </p:spTree>
    <p:extLst>
      <p:ext uri="{BB962C8B-B14F-4D97-AF65-F5344CB8AC3E}">
        <p14:creationId xmlns:p14="http://schemas.microsoft.com/office/powerpoint/2010/main" val="3599399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One</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a:bodyPr>
          <a:lstStyle/>
          <a:p>
            <a:pPr lvl="1"/>
            <a:r>
              <a:rPr lang="en-US" sz="2400" dirty="0"/>
              <a:t>Judgment type (control)</a:t>
            </a:r>
          </a:p>
          <a:p>
            <a:pPr lvl="1"/>
            <a:r>
              <a:rPr lang="en-US" sz="2400" dirty="0"/>
              <a:t>Associative Strength (FSG)</a:t>
            </a:r>
          </a:p>
          <a:p>
            <a:pPr lvl="1"/>
            <a:r>
              <a:rPr lang="en-US" sz="2400" dirty="0"/>
              <a:t>Semantic Strength (COS)</a:t>
            </a:r>
          </a:p>
          <a:p>
            <a:pPr lvl="1"/>
            <a:r>
              <a:rPr lang="en-US" sz="2400" dirty="0"/>
              <a:t>Thematic Strength (LSA)</a:t>
            </a:r>
          </a:p>
          <a:p>
            <a:pPr lvl="1"/>
            <a:r>
              <a:rPr lang="en-US" sz="2400" dirty="0"/>
              <a:t>Interactions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a:bodyPr>
          <a:lstStyle/>
          <a:p>
            <a:pPr lvl="1"/>
            <a:r>
              <a:rPr lang="en-US" sz="2400" dirty="0"/>
              <a:t>Recall Score</a:t>
            </a:r>
          </a:p>
          <a:p>
            <a:pPr lvl="1"/>
            <a:r>
              <a:rPr lang="en-US" sz="2400" dirty="0"/>
              <a:t>Judgment Value</a:t>
            </a:r>
          </a:p>
        </p:txBody>
      </p:sp>
    </p:spTree>
    <p:extLst>
      <p:ext uri="{BB962C8B-B14F-4D97-AF65-F5344CB8AC3E}">
        <p14:creationId xmlns:p14="http://schemas.microsoft.com/office/powerpoint/2010/main" val="3155803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Two</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lnSpcReduction="10000"/>
          </a:bodyPr>
          <a:lstStyle/>
          <a:p>
            <a:pPr lvl="1"/>
            <a:r>
              <a:rPr lang="en-US" sz="2400" dirty="0"/>
              <a:t>Judgment type (control)</a:t>
            </a:r>
          </a:p>
          <a:p>
            <a:pPr lvl="1"/>
            <a:r>
              <a:rPr lang="en-US" sz="2400" dirty="0"/>
              <a:t>Associative Strength (FSG)</a:t>
            </a:r>
          </a:p>
          <a:p>
            <a:pPr lvl="1"/>
            <a:r>
              <a:rPr lang="en-US" sz="2400" dirty="0"/>
              <a:t>Semantic Strength (COS)</a:t>
            </a:r>
          </a:p>
          <a:p>
            <a:pPr lvl="1"/>
            <a:r>
              <a:rPr lang="en-US" sz="2400" dirty="0"/>
              <a:t>Thematic Strength (LSA)</a:t>
            </a:r>
          </a:p>
          <a:p>
            <a:pPr lvl="1"/>
            <a:r>
              <a:rPr lang="en-US" sz="2400" dirty="0"/>
              <a:t>Interactions</a:t>
            </a:r>
          </a:p>
          <a:p>
            <a:pPr lvl="1"/>
            <a:r>
              <a:rPr lang="en-US" sz="2400" b="1" dirty="0"/>
              <a:t>Single Word Norms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lnSpcReduction="10000"/>
          </a:bodyPr>
          <a:lstStyle/>
          <a:p>
            <a:pPr lvl="1"/>
            <a:r>
              <a:rPr lang="en-US" sz="2400" dirty="0"/>
              <a:t>Recall Score</a:t>
            </a:r>
          </a:p>
          <a:p>
            <a:pPr lvl="1"/>
            <a:r>
              <a:rPr lang="en-US" sz="2400" dirty="0"/>
              <a:t>Judgment Value</a:t>
            </a:r>
          </a:p>
        </p:txBody>
      </p:sp>
    </p:spTree>
    <p:extLst>
      <p:ext uri="{BB962C8B-B14F-4D97-AF65-F5344CB8AC3E}">
        <p14:creationId xmlns:p14="http://schemas.microsoft.com/office/powerpoint/2010/main" val="1589908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1F76-7011-420E-B060-6686B3B01E46}"/>
              </a:ext>
            </a:extLst>
          </p:cNvPr>
          <p:cNvSpPr>
            <a:spLocks noGrp="1"/>
          </p:cNvSpPr>
          <p:nvPr>
            <p:ph type="title"/>
          </p:nvPr>
        </p:nvSpPr>
        <p:spPr/>
        <p:txBody>
          <a:bodyPr/>
          <a:lstStyle/>
          <a:p>
            <a:r>
              <a:rPr lang="en-US" dirty="0"/>
              <a:t>Single Word Norms</a:t>
            </a:r>
          </a:p>
        </p:txBody>
      </p:sp>
      <p:sp>
        <p:nvSpPr>
          <p:cNvPr id="6" name="Content Placeholder 5">
            <a:extLst>
              <a:ext uri="{FF2B5EF4-FFF2-40B4-BE49-F238E27FC236}">
                <a16:creationId xmlns:a16="http://schemas.microsoft.com/office/drawing/2014/main" id="{181997E7-9C7E-479E-B8DE-672435FF8B78}"/>
              </a:ext>
            </a:extLst>
          </p:cNvPr>
          <p:cNvSpPr>
            <a:spLocks noGrp="1"/>
          </p:cNvSpPr>
          <p:nvPr>
            <p:ph type="body" idx="1"/>
          </p:nvPr>
        </p:nvSpPr>
        <p:spPr>
          <a:xfrm>
            <a:off x="802857" y="2603499"/>
            <a:ext cx="3129168" cy="576262"/>
          </a:xfrm>
        </p:spPr>
        <p:txBody>
          <a:bodyPr/>
          <a:lstStyle/>
          <a:p>
            <a:pPr algn="ctr"/>
            <a:r>
              <a:rPr lang="en-US" dirty="0"/>
              <a:t>Lexical Properties</a:t>
            </a:r>
          </a:p>
        </p:txBody>
      </p:sp>
      <p:sp>
        <p:nvSpPr>
          <p:cNvPr id="5" name="Text Placeholder 4">
            <a:extLst>
              <a:ext uri="{FF2B5EF4-FFF2-40B4-BE49-F238E27FC236}">
                <a16:creationId xmlns:a16="http://schemas.microsoft.com/office/drawing/2014/main" id="{EFCD30B2-BB6A-4432-880F-7991E2A7A02C}"/>
              </a:ext>
            </a:extLst>
          </p:cNvPr>
          <p:cNvSpPr>
            <a:spLocks noGrp="1"/>
          </p:cNvSpPr>
          <p:nvPr>
            <p:ph type="body" sz="half" idx="15"/>
          </p:nvPr>
        </p:nvSpPr>
        <p:spPr>
          <a:xfrm>
            <a:off x="450761" y="3187261"/>
            <a:ext cx="3833361" cy="2839796"/>
          </a:xfrm>
        </p:spPr>
        <p:txBody>
          <a:bodyPr>
            <a:normAutofit/>
          </a:bodyPr>
          <a:lstStyle/>
          <a:p>
            <a:pPr marL="1257300" lvl="2" indent="-342900">
              <a:buFont typeface="Arial" panose="020B0604020202020204" pitchFamily="34" charset="0"/>
              <a:buChar char="•"/>
            </a:pPr>
            <a:r>
              <a:rPr lang="en-US" sz="2200" dirty="0"/>
              <a:t>Length</a:t>
            </a:r>
          </a:p>
          <a:p>
            <a:pPr marL="1257300" lvl="2" indent="-342900">
              <a:buFont typeface="Arial" panose="020B0604020202020204" pitchFamily="34" charset="0"/>
              <a:buChar char="•"/>
            </a:pPr>
            <a:r>
              <a:rPr lang="en-US" sz="2200" dirty="0"/>
              <a:t>Frequency</a:t>
            </a:r>
          </a:p>
          <a:p>
            <a:pPr marL="1257300" lvl="2" indent="-342900">
              <a:buFont typeface="Arial" panose="020B0604020202020204" pitchFamily="34" charset="0"/>
              <a:buChar char="•"/>
            </a:pPr>
            <a:r>
              <a:rPr lang="en-US" sz="2200" dirty="0"/>
              <a:t>Phonemes</a:t>
            </a:r>
          </a:p>
          <a:p>
            <a:pPr marL="1257300" lvl="2" indent="-342900">
              <a:buFont typeface="Arial" panose="020B0604020202020204" pitchFamily="34" charset="0"/>
              <a:buChar char="•"/>
            </a:pPr>
            <a:r>
              <a:rPr lang="en-US" sz="2200" dirty="0"/>
              <a:t>Morphemes</a:t>
            </a:r>
          </a:p>
          <a:p>
            <a:pPr marL="1257300" lvl="2" indent="-342900">
              <a:buFont typeface="Arial" panose="020B0604020202020204" pitchFamily="34" charset="0"/>
              <a:buChar char="•"/>
            </a:pPr>
            <a:r>
              <a:rPr lang="en-US" sz="2200" dirty="0"/>
              <a:t>Syllables</a:t>
            </a:r>
          </a:p>
          <a:p>
            <a:endParaRPr lang="en-US" dirty="0"/>
          </a:p>
        </p:txBody>
      </p:sp>
      <p:sp>
        <p:nvSpPr>
          <p:cNvPr id="3" name="Text Placeholder 2">
            <a:extLst>
              <a:ext uri="{FF2B5EF4-FFF2-40B4-BE49-F238E27FC236}">
                <a16:creationId xmlns:a16="http://schemas.microsoft.com/office/drawing/2014/main" id="{9706F5DD-DAEE-4D48-8624-0C6D47C27077}"/>
              </a:ext>
            </a:extLst>
          </p:cNvPr>
          <p:cNvSpPr>
            <a:spLocks noGrp="1"/>
          </p:cNvSpPr>
          <p:nvPr>
            <p:ph type="body" sz="quarter" idx="3"/>
          </p:nvPr>
        </p:nvSpPr>
        <p:spPr/>
        <p:txBody>
          <a:bodyPr/>
          <a:lstStyle/>
          <a:p>
            <a:pPr algn="ctr"/>
            <a:r>
              <a:rPr lang="en-US" dirty="0"/>
              <a:t>Rated Properties</a:t>
            </a:r>
          </a:p>
        </p:txBody>
      </p:sp>
      <p:sp>
        <p:nvSpPr>
          <p:cNvPr id="7" name="Text Placeholder 6">
            <a:extLst>
              <a:ext uri="{FF2B5EF4-FFF2-40B4-BE49-F238E27FC236}">
                <a16:creationId xmlns:a16="http://schemas.microsoft.com/office/drawing/2014/main" id="{D9EDB427-B3CF-454C-8E3E-68FAD08134AE}"/>
              </a:ext>
            </a:extLst>
          </p:cNvPr>
          <p:cNvSpPr>
            <a:spLocks noGrp="1"/>
          </p:cNvSpPr>
          <p:nvPr>
            <p:ph type="body" sz="half" idx="16"/>
          </p:nvPr>
        </p:nvSpPr>
        <p:spPr>
          <a:xfrm>
            <a:off x="3939040" y="3179761"/>
            <a:ext cx="3833360" cy="2839795"/>
          </a:xfrm>
        </p:spPr>
        <p:txBody>
          <a:bodyPr>
            <a:normAutofit/>
          </a:bodyPr>
          <a:lstStyle/>
          <a:p>
            <a:pPr marL="1257300" lvl="2" indent="-342900">
              <a:buFont typeface="Arial" panose="020B0604020202020204" pitchFamily="34" charset="0"/>
              <a:buChar char="•"/>
            </a:pPr>
            <a:r>
              <a:rPr lang="en-US" sz="2200" dirty="0"/>
              <a:t>Age of Acquisition</a:t>
            </a:r>
          </a:p>
          <a:p>
            <a:pPr marL="1257300" lvl="2" indent="-342900">
              <a:buFont typeface="Arial" panose="020B0604020202020204" pitchFamily="34" charset="0"/>
              <a:buChar char="•"/>
            </a:pPr>
            <a:r>
              <a:rPr lang="en-US" sz="2200" dirty="0"/>
              <a:t>Imageability</a:t>
            </a:r>
          </a:p>
          <a:p>
            <a:pPr marL="1257300" lvl="2" indent="-342900">
              <a:buFont typeface="Arial" panose="020B0604020202020204" pitchFamily="34" charset="0"/>
              <a:buChar char="•"/>
            </a:pPr>
            <a:r>
              <a:rPr lang="en-US" sz="2200" dirty="0"/>
              <a:t>Concreteness</a:t>
            </a:r>
          </a:p>
          <a:p>
            <a:pPr marL="1257300" lvl="2" indent="-342900">
              <a:buFont typeface="Arial" panose="020B0604020202020204" pitchFamily="34" charset="0"/>
              <a:buChar char="•"/>
            </a:pPr>
            <a:r>
              <a:rPr lang="en-US" sz="2200" dirty="0"/>
              <a:t>Valence</a:t>
            </a:r>
          </a:p>
          <a:p>
            <a:pPr marL="1257300" lvl="2" indent="-342900">
              <a:buFont typeface="Arial" panose="020B0604020202020204" pitchFamily="34" charset="0"/>
              <a:buChar char="•"/>
            </a:pPr>
            <a:r>
              <a:rPr lang="en-US" sz="2200" dirty="0"/>
              <a:t>Familiarity</a:t>
            </a:r>
          </a:p>
          <a:p>
            <a:endParaRPr lang="en-US" dirty="0"/>
          </a:p>
        </p:txBody>
      </p:sp>
      <p:sp>
        <p:nvSpPr>
          <p:cNvPr id="4" name="Text Placeholder 3">
            <a:extLst>
              <a:ext uri="{FF2B5EF4-FFF2-40B4-BE49-F238E27FC236}">
                <a16:creationId xmlns:a16="http://schemas.microsoft.com/office/drawing/2014/main" id="{8CBF71FF-E34E-4ECA-861F-AF54A2D4D6B3}"/>
              </a:ext>
            </a:extLst>
          </p:cNvPr>
          <p:cNvSpPr>
            <a:spLocks noGrp="1"/>
          </p:cNvSpPr>
          <p:nvPr>
            <p:ph type="body" sz="quarter" idx="13"/>
          </p:nvPr>
        </p:nvSpPr>
        <p:spPr>
          <a:xfrm>
            <a:off x="7818801" y="2557106"/>
            <a:ext cx="3627012" cy="576261"/>
          </a:xfrm>
        </p:spPr>
        <p:txBody>
          <a:bodyPr/>
          <a:lstStyle/>
          <a:p>
            <a:r>
              <a:rPr lang="en-US" dirty="0"/>
              <a:t>Neighborhood Connections</a:t>
            </a:r>
          </a:p>
        </p:txBody>
      </p:sp>
      <p:sp>
        <p:nvSpPr>
          <p:cNvPr id="8" name="Text Placeholder 7">
            <a:extLst>
              <a:ext uri="{FF2B5EF4-FFF2-40B4-BE49-F238E27FC236}">
                <a16:creationId xmlns:a16="http://schemas.microsoft.com/office/drawing/2014/main" id="{686BD3C9-88F0-4998-B0AF-D183C4392C14}"/>
              </a:ext>
            </a:extLst>
          </p:cNvPr>
          <p:cNvSpPr>
            <a:spLocks noGrp="1"/>
          </p:cNvSpPr>
          <p:nvPr>
            <p:ph type="body" sz="half" idx="17"/>
          </p:nvPr>
        </p:nvSpPr>
        <p:spPr>
          <a:xfrm>
            <a:off x="7281393" y="3133367"/>
            <a:ext cx="4232320" cy="3280312"/>
          </a:xfrm>
        </p:spPr>
        <p:txBody>
          <a:bodyPr>
            <a:normAutofit/>
          </a:bodyPr>
          <a:lstStyle/>
          <a:p>
            <a:pPr marL="1257300" lvl="2" indent="-342900">
              <a:buFont typeface="Arial" panose="020B0604020202020204" pitchFamily="34" charset="0"/>
              <a:buChar char="•"/>
            </a:pPr>
            <a:r>
              <a:rPr lang="en-US" sz="2200" dirty="0"/>
              <a:t>Cue and Target Set Sizes</a:t>
            </a:r>
          </a:p>
          <a:p>
            <a:pPr marL="1257300" lvl="2" indent="-342900">
              <a:buFont typeface="Arial" panose="020B0604020202020204" pitchFamily="34" charset="0"/>
              <a:buChar char="•"/>
            </a:pPr>
            <a:r>
              <a:rPr lang="en-US" sz="2200" dirty="0"/>
              <a:t>Feature Set Size</a:t>
            </a:r>
          </a:p>
          <a:p>
            <a:pPr marL="1257300" lvl="2" indent="-342900">
              <a:buFont typeface="Arial" panose="020B0604020202020204" pitchFamily="34" charset="0"/>
              <a:buChar char="•"/>
            </a:pPr>
            <a:r>
              <a:rPr lang="en-US" sz="2200" dirty="0"/>
              <a:t>Cosine Connectedness</a:t>
            </a:r>
          </a:p>
          <a:p>
            <a:pPr marL="1257300" lvl="2" indent="-342900">
              <a:buFont typeface="Arial" panose="020B0604020202020204" pitchFamily="34" charset="0"/>
              <a:buChar char="•"/>
            </a:pPr>
            <a:r>
              <a:rPr lang="en-US" sz="2200" dirty="0"/>
              <a:t>Orthographic neighborhood</a:t>
            </a:r>
          </a:p>
          <a:p>
            <a:pPr marL="1257300" lvl="2" indent="-342900">
              <a:buFont typeface="Arial" panose="020B0604020202020204" pitchFamily="34" charset="0"/>
              <a:buChar char="•"/>
            </a:pPr>
            <a:r>
              <a:rPr lang="en-US" sz="2200" dirty="0"/>
              <a:t>Phonographic neighborhood</a:t>
            </a:r>
          </a:p>
          <a:p>
            <a:endParaRPr lang="en-US" dirty="0"/>
          </a:p>
        </p:txBody>
      </p:sp>
    </p:spTree>
    <p:extLst>
      <p:ext uri="{BB962C8B-B14F-4D97-AF65-F5344CB8AC3E}">
        <p14:creationId xmlns:p14="http://schemas.microsoft.com/office/powerpoint/2010/main" val="3754014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4381B7-F517-47BF-9375-A74469732B62}"/>
              </a:ext>
            </a:extLst>
          </p:cNvPr>
          <p:cNvSpPr>
            <a:spLocks noGrp="1"/>
          </p:cNvSpPr>
          <p:nvPr>
            <p:ph type="ctrTitle"/>
          </p:nvPr>
        </p:nvSpPr>
        <p:spPr/>
        <p:txBody>
          <a:bodyPr/>
          <a:lstStyle/>
          <a:p>
            <a:r>
              <a:rPr lang="en-US" dirty="0"/>
              <a:t>Data Processing</a:t>
            </a:r>
          </a:p>
        </p:txBody>
      </p:sp>
      <p:sp>
        <p:nvSpPr>
          <p:cNvPr id="7" name="Subtitle 6">
            <a:extLst>
              <a:ext uri="{FF2B5EF4-FFF2-40B4-BE49-F238E27FC236}">
                <a16:creationId xmlns:a16="http://schemas.microsoft.com/office/drawing/2014/main" id="{663BF15A-373E-4C78-8380-190E891F8C37}"/>
              </a:ext>
            </a:extLst>
          </p:cNvPr>
          <p:cNvSpPr>
            <a:spLocks noGrp="1"/>
          </p:cNvSpPr>
          <p:nvPr>
            <p:ph type="subTitle" idx="1"/>
          </p:nvPr>
        </p:nvSpPr>
        <p:spPr/>
        <p:txBody>
          <a:bodyPr>
            <a:normAutofit/>
          </a:bodyPr>
          <a:lstStyle/>
          <a:p>
            <a:r>
              <a:rPr lang="en-US" sz="2000" dirty="0">
                <a:solidFill>
                  <a:schemeClr val="bg1"/>
                </a:solidFill>
              </a:rPr>
              <a:t>And descriptive statistics</a:t>
            </a:r>
          </a:p>
        </p:txBody>
      </p:sp>
    </p:spTree>
    <p:extLst>
      <p:ext uri="{BB962C8B-B14F-4D97-AF65-F5344CB8AC3E}">
        <p14:creationId xmlns:p14="http://schemas.microsoft.com/office/powerpoint/2010/main" val="1993088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1590-7E3B-4D71-88F3-D4EED580062C}"/>
              </a:ext>
            </a:extLst>
          </p:cNvPr>
          <p:cNvSpPr>
            <a:spLocks noGrp="1"/>
          </p:cNvSpPr>
          <p:nvPr>
            <p:ph type="title"/>
          </p:nvPr>
        </p:nvSpPr>
        <p:spPr/>
        <p:txBody>
          <a:bodyPr/>
          <a:lstStyle/>
          <a:p>
            <a:r>
              <a:rPr lang="en-US" dirty="0"/>
              <a:t>Analysis – Experiment One</a:t>
            </a:r>
          </a:p>
        </p:txBody>
      </p:sp>
      <p:sp>
        <p:nvSpPr>
          <p:cNvPr id="3" name="Content Placeholder 2">
            <a:extLst>
              <a:ext uri="{FF2B5EF4-FFF2-40B4-BE49-F238E27FC236}">
                <a16:creationId xmlns:a16="http://schemas.microsoft.com/office/drawing/2014/main" id="{19AEE749-DE34-48F8-AF18-97A34208AA00}"/>
              </a:ext>
            </a:extLst>
          </p:cNvPr>
          <p:cNvSpPr>
            <a:spLocks noGrp="1"/>
          </p:cNvSpPr>
          <p:nvPr>
            <p:ph idx="1"/>
          </p:nvPr>
        </p:nvSpPr>
        <p:spPr/>
        <p:txBody>
          <a:bodyPr>
            <a:normAutofit fontScale="92500" lnSpcReduction="10000"/>
          </a:bodyPr>
          <a:lstStyle/>
          <a:p>
            <a:r>
              <a:rPr lang="en-US" sz="2400" dirty="0"/>
              <a:t>Multi-level modeling was used to analyze the data</a:t>
            </a:r>
          </a:p>
          <a:p>
            <a:r>
              <a:rPr lang="en-US" sz="2400" dirty="0"/>
              <a:t>Each participant’s individual judgment and recall ratings are treated as separate data points. </a:t>
            </a:r>
          </a:p>
          <a:p>
            <a:r>
              <a:rPr lang="en-US" sz="2400" dirty="0"/>
              <a:t>Missing data points were coded as NA, and one judgment score was removed for being out of range.</a:t>
            </a:r>
          </a:p>
          <a:p>
            <a:r>
              <a:rPr lang="en-US" sz="2400" dirty="0"/>
              <a:t>Participants who did not follow instructions were also removed (i.e., responding with words for item judgments)</a:t>
            </a:r>
          </a:p>
          <a:p>
            <a:r>
              <a:rPr lang="en-US" sz="2400" dirty="0"/>
              <a:t>In total, 787 data points were excluded, leading to 6,269 observations taken from 105 participants.</a:t>
            </a:r>
          </a:p>
        </p:txBody>
      </p:sp>
    </p:spTree>
    <p:extLst>
      <p:ext uri="{BB962C8B-B14F-4D97-AF65-F5344CB8AC3E}">
        <p14:creationId xmlns:p14="http://schemas.microsoft.com/office/powerpoint/2010/main" val="896559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Replication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a:bodyPr>
          <a:lstStyle/>
          <a:p>
            <a:r>
              <a:rPr lang="en-US" sz="2200" dirty="0">
                <a:solidFill>
                  <a:schemeClr val="tx1"/>
                </a:solidFill>
              </a:rPr>
              <a:t>Nine out of range data points were coded as NA (</a:t>
            </a:r>
            <a:r>
              <a:rPr lang="en-US" sz="2200" dirty="0" err="1">
                <a:solidFill>
                  <a:schemeClr val="tx1"/>
                </a:solidFill>
              </a:rPr>
              <a:t>e.x</a:t>
            </a:r>
            <a:r>
              <a:rPr lang="en-US" sz="2200" dirty="0">
                <a:solidFill>
                  <a:schemeClr val="tx1"/>
                </a:solidFill>
              </a:rPr>
              <a:t>., data points &gt; 100)</a:t>
            </a:r>
          </a:p>
          <a:p>
            <a:r>
              <a:rPr lang="en-US" sz="2200" dirty="0">
                <a:solidFill>
                  <a:schemeClr val="tx1"/>
                </a:solidFill>
              </a:rPr>
              <a:t>Five outliers were removed</a:t>
            </a:r>
          </a:p>
          <a:p>
            <a:r>
              <a:rPr lang="en-US" sz="2200" dirty="0">
                <a:solidFill>
                  <a:schemeClr val="tx1"/>
                </a:solidFill>
              </a:rPr>
              <a:t>1,472 data points were excluded (833 judgment only, 393 recall only, and 246 across both categories)</a:t>
            </a:r>
          </a:p>
          <a:p>
            <a:r>
              <a:rPr lang="en-US" sz="2200" dirty="0">
                <a:solidFill>
                  <a:schemeClr val="tx1"/>
                </a:solidFill>
              </a:rPr>
              <a:t>The final dataset used for the Experiment Two replication analyses contained 12,451 observations from 211 participants.</a:t>
            </a:r>
          </a:p>
        </p:txBody>
      </p:sp>
    </p:spTree>
    <p:extLst>
      <p:ext uri="{BB962C8B-B14F-4D97-AF65-F5344CB8AC3E}">
        <p14:creationId xmlns:p14="http://schemas.microsoft.com/office/powerpoint/2010/main" val="2806264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Single Word Norm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lnSpcReduction="10000"/>
          </a:bodyPr>
          <a:lstStyle/>
          <a:p>
            <a:r>
              <a:rPr lang="en-US" sz="2200" dirty="0">
                <a:solidFill>
                  <a:schemeClr val="tx1"/>
                </a:solidFill>
              </a:rPr>
              <a:t>When examining single word norms, the original Experiment Two dataset was combined the dataset used in Experiment One, which was updated to contain single word norm information.</a:t>
            </a:r>
          </a:p>
          <a:p>
            <a:r>
              <a:rPr lang="en-US" sz="2200" dirty="0">
                <a:solidFill>
                  <a:schemeClr val="tx1"/>
                </a:solidFill>
              </a:rPr>
              <a:t>This combined dataset contained a total of 18,713 data points collected from 333 participants.</a:t>
            </a:r>
          </a:p>
          <a:p>
            <a:pPr lvl="0">
              <a:buClr>
                <a:srgbClr val="4472C4"/>
              </a:buClr>
            </a:pPr>
            <a:r>
              <a:rPr lang="en-US" sz="2200" dirty="0">
                <a:solidFill>
                  <a:prstClr val="black">
                    <a:lumMod val="75000"/>
                    <a:lumOff val="25000"/>
                  </a:prstClr>
                </a:solidFill>
              </a:rPr>
              <a:t>Correlations between various measures of word length (number of characters, syllables, morphemes, and phonemes) were </a:t>
            </a:r>
            <a:r>
              <a:rPr lang="en-US" sz="2200" i="1" dirty="0">
                <a:solidFill>
                  <a:prstClr val="black">
                    <a:lumMod val="75000"/>
                    <a:lumOff val="25000"/>
                  </a:prstClr>
                </a:solidFill>
              </a:rPr>
              <a:t>r</a:t>
            </a:r>
            <a:r>
              <a:rPr lang="en-US" sz="2200" dirty="0">
                <a:solidFill>
                  <a:prstClr val="black">
                    <a:lumMod val="75000"/>
                    <a:lumOff val="25000"/>
                  </a:prstClr>
                </a:solidFill>
              </a:rPr>
              <a:t> &gt; .75.</a:t>
            </a:r>
          </a:p>
          <a:p>
            <a:pPr lvl="0">
              <a:buClr>
                <a:srgbClr val="4472C4"/>
              </a:buClr>
            </a:pPr>
            <a:r>
              <a:rPr lang="en-US" sz="2200" dirty="0">
                <a:solidFill>
                  <a:prstClr val="black">
                    <a:lumMod val="75000"/>
                    <a:lumOff val="25000"/>
                  </a:prstClr>
                </a:solidFill>
              </a:rPr>
              <a:t>Because of this, only number of characters was used to measure word length.</a:t>
            </a:r>
          </a:p>
          <a:p>
            <a:endParaRPr lang="en-US" sz="2200" dirty="0">
              <a:solidFill>
                <a:schemeClr val="tx1"/>
              </a:solidFill>
            </a:endParaRPr>
          </a:p>
        </p:txBody>
      </p:sp>
    </p:spTree>
    <p:extLst>
      <p:ext uri="{BB962C8B-B14F-4D97-AF65-F5344CB8AC3E}">
        <p14:creationId xmlns:p14="http://schemas.microsoft.com/office/powerpoint/2010/main" val="488093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BBAA-804F-43B0-A84E-19F0D4E52142}"/>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6267FC9C-84D1-4145-87D2-3EBE045E654D}"/>
              </a:ext>
            </a:extLst>
          </p:cNvPr>
          <p:cNvSpPr>
            <a:spLocks noGrp="1"/>
          </p:cNvSpPr>
          <p:nvPr>
            <p:ph idx="1"/>
          </p:nvPr>
        </p:nvSpPr>
        <p:spPr/>
        <p:txBody>
          <a:bodyPr/>
          <a:lstStyle/>
          <a:p>
            <a:r>
              <a:rPr lang="en-US" sz="2400" dirty="0"/>
              <a:t>This set of experiments examined the effects of three measures of word overlap on judgment making and recall ability.</a:t>
            </a:r>
          </a:p>
          <a:p>
            <a:endParaRPr lang="en-US" dirty="0"/>
          </a:p>
        </p:txBody>
      </p:sp>
    </p:spTree>
    <p:extLst>
      <p:ext uri="{BB962C8B-B14F-4D97-AF65-F5344CB8AC3E}">
        <p14:creationId xmlns:p14="http://schemas.microsoft.com/office/powerpoint/2010/main" val="3512514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808A-B13B-4E6B-B96E-AA32CB7FB12B}"/>
              </a:ext>
            </a:extLst>
          </p:cNvPr>
          <p:cNvSpPr>
            <a:spLocks noGrp="1"/>
          </p:cNvSpPr>
          <p:nvPr>
            <p:ph type="title" idx="4294967295"/>
          </p:nvPr>
        </p:nvSpPr>
        <p:spPr>
          <a:xfrm>
            <a:off x="300446" y="0"/>
            <a:ext cx="8761413" cy="728662"/>
          </a:xfrm>
        </p:spPr>
        <p:txBody>
          <a:bodyPr/>
          <a:lstStyle/>
          <a:p>
            <a:r>
              <a:rPr lang="en-US" dirty="0">
                <a:solidFill>
                  <a:schemeClr val="tx1"/>
                </a:solidFill>
              </a:rPr>
              <a:t>Combined Analysis – Experiment Two</a:t>
            </a:r>
          </a:p>
        </p:txBody>
      </p:sp>
      <p:sp>
        <p:nvSpPr>
          <p:cNvPr id="3" name="Content Placeholder 2">
            <a:extLst>
              <a:ext uri="{FF2B5EF4-FFF2-40B4-BE49-F238E27FC236}">
                <a16:creationId xmlns:a16="http://schemas.microsoft.com/office/drawing/2014/main" id="{C135F5AF-FCB4-45BC-8ADE-14E7B87F9689}"/>
              </a:ext>
            </a:extLst>
          </p:cNvPr>
          <p:cNvSpPr>
            <a:spLocks noGrp="1"/>
          </p:cNvSpPr>
          <p:nvPr>
            <p:ph sz="half" idx="4294967295"/>
          </p:nvPr>
        </p:nvSpPr>
        <p:spPr>
          <a:xfrm>
            <a:off x="-309095" y="2915207"/>
            <a:ext cx="5697415" cy="3171675"/>
          </a:xfrm>
        </p:spPr>
        <p:txBody>
          <a:bodyPr>
            <a:normAutofit fontScale="92500" lnSpcReduction="20000"/>
          </a:bodyPr>
          <a:lstStyle/>
          <a:p>
            <a:pPr marL="0" indent="0">
              <a:buNone/>
            </a:pPr>
            <a:endParaRPr lang="en-US" sz="2000" dirty="0"/>
          </a:p>
          <a:p>
            <a:pPr lvl="1">
              <a:buClrTx/>
              <a:buFont typeface="Courier New" panose="02070309020205020404" pitchFamily="49" charset="0"/>
              <a:buChar char="o"/>
            </a:pPr>
            <a:r>
              <a:rPr lang="en-US" sz="2200" b="1" dirty="0"/>
              <a:t>Step 1:</a:t>
            </a:r>
            <a:r>
              <a:rPr lang="en-US" sz="2200" dirty="0"/>
              <a:t> Length 1, Length 2, Frequency 1, Frequency 2</a:t>
            </a:r>
          </a:p>
          <a:p>
            <a:pPr lvl="1">
              <a:buClrTx/>
              <a:buFont typeface="Courier New" panose="02070309020205020404" pitchFamily="49" charset="0"/>
              <a:buChar char="o"/>
            </a:pPr>
            <a:r>
              <a:rPr lang="en-US" sz="2200" b="1" dirty="0"/>
              <a:t>Step 2: </a:t>
            </a:r>
            <a:r>
              <a:rPr lang="en-US" sz="2200" dirty="0"/>
              <a:t>AOA 1, AOA2, Familiarity 1, Familiarity 2, Valence 1, Valence 2, Imageability 1, Imageability 2, Concreteness 1, Concreteness 2</a:t>
            </a:r>
          </a:p>
          <a:p>
            <a:pPr lvl="1">
              <a:buClrTx/>
              <a:buFont typeface="Courier New" panose="02070309020205020404" pitchFamily="49" charset="0"/>
              <a:buChar char="o"/>
            </a:pPr>
            <a:r>
              <a:rPr lang="en-US" sz="2200" b="1" dirty="0"/>
              <a:t>Step 3</a:t>
            </a:r>
            <a:r>
              <a:rPr lang="en-US" sz="2200" dirty="0"/>
              <a:t>: QSS, TSS, FSS 1, FSS 2,  COSC 2, Ortho 2, Phono 1</a:t>
            </a:r>
          </a:p>
          <a:p>
            <a:pPr lvl="1">
              <a:buClrTx/>
              <a:buFont typeface="Courier New" panose="02070309020205020404" pitchFamily="49" charset="0"/>
              <a:buChar char="o"/>
            </a:pPr>
            <a:r>
              <a:rPr lang="en-US" sz="2200" b="1" dirty="0"/>
              <a:t>Step 4</a:t>
            </a:r>
            <a:r>
              <a:rPr lang="en-US" sz="2200" dirty="0"/>
              <a:t>: FSG, COS, LSA</a:t>
            </a:r>
          </a:p>
        </p:txBody>
      </p:sp>
      <p:sp>
        <p:nvSpPr>
          <p:cNvPr id="4" name="Text Placeholder 3">
            <a:extLst>
              <a:ext uri="{FF2B5EF4-FFF2-40B4-BE49-F238E27FC236}">
                <a16:creationId xmlns:a16="http://schemas.microsoft.com/office/drawing/2014/main" id="{C227E9B7-79BE-4076-AAA1-06927D2D9BF2}"/>
              </a:ext>
            </a:extLst>
          </p:cNvPr>
          <p:cNvSpPr>
            <a:spLocks noGrp="1"/>
          </p:cNvSpPr>
          <p:nvPr>
            <p:ph type="body" idx="4294967295"/>
          </p:nvPr>
        </p:nvSpPr>
        <p:spPr>
          <a:xfrm>
            <a:off x="107262" y="1002847"/>
            <a:ext cx="6230983" cy="1205638"/>
          </a:xfrm>
        </p:spPr>
        <p:txBody>
          <a:bodyPr>
            <a:normAutofit/>
          </a:bodyPr>
          <a:lstStyle/>
          <a:p>
            <a:pPr marL="0" indent="0">
              <a:buNone/>
            </a:pPr>
            <a:r>
              <a:rPr lang="en-US" sz="2200" dirty="0">
                <a:solidFill>
                  <a:schemeClr val="tx1"/>
                </a:solidFill>
              </a:rPr>
              <a:t>Stepwise regression was used to select the strongest single word predictors for steps one, two, and three of the final model.</a:t>
            </a:r>
          </a:p>
        </p:txBody>
      </p:sp>
      <p:sp>
        <p:nvSpPr>
          <p:cNvPr id="7" name="Content Placeholder 2">
            <a:extLst>
              <a:ext uri="{FF2B5EF4-FFF2-40B4-BE49-F238E27FC236}">
                <a16:creationId xmlns:a16="http://schemas.microsoft.com/office/drawing/2014/main" id="{6AC98B3F-5B7A-4D5A-879A-1F0DDAB5DA62}"/>
              </a:ext>
            </a:extLst>
          </p:cNvPr>
          <p:cNvSpPr txBox="1">
            <a:spLocks/>
          </p:cNvSpPr>
          <p:nvPr/>
        </p:nvSpPr>
        <p:spPr>
          <a:xfrm>
            <a:off x="5972102" y="2915207"/>
            <a:ext cx="5509846" cy="317167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endParaRPr lang="en-US" sz="2000" dirty="0"/>
          </a:p>
          <a:p>
            <a:pPr lvl="1">
              <a:buClrTx/>
              <a:buFont typeface="Courier New" panose="02070309020205020404" pitchFamily="49" charset="0"/>
              <a:buChar char="o"/>
            </a:pPr>
            <a:r>
              <a:rPr lang="en-US" sz="2200" b="1" dirty="0"/>
              <a:t>Step 1: </a:t>
            </a:r>
            <a:r>
              <a:rPr lang="en-US" sz="2200" dirty="0"/>
              <a:t>Length 1, Length 2, Frequency 1, Frequency 2</a:t>
            </a:r>
          </a:p>
          <a:p>
            <a:pPr lvl="1">
              <a:buClrTx/>
              <a:buFont typeface="Courier New" panose="02070309020205020404" pitchFamily="49" charset="0"/>
              <a:buChar char="o"/>
            </a:pPr>
            <a:r>
              <a:rPr lang="en-US" sz="2200" b="1" dirty="0"/>
              <a:t>Step 2: </a:t>
            </a:r>
            <a:r>
              <a:rPr lang="en-US" sz="2200" dirty="0"/>
              <a:t>AOA 1, AOA 2, Familiarity 1,  Familiarity 2, Valence 1, Valence 2, Imageability 1, Concreteness 2</a:t>
            </a:r>
          </a:p>
          <a:p>
            <a:pPr lvl="1">
              <a:buClrTx/>
              <a:buFont typeface="Courier New" panose="02070309020205020404" pitchFamily="49" charset="0"/>
              <a:buChar char="o"/>
            </a:pPr>
            <a:r>
              <a:rPr lang="en-US" sz="2200" b="1" dirty="0"/>
              <a:t>Step 3: </a:t>
            </a:r>
            <a:r>
              <a:rPr lang="en-US" sz="2200" dirty="0"/>
              <a:t>QSS, TSS, FSS 1, FSS 2, Ortho 1, Ortho 2, Phono 1, Phono 2</a:t>
            </a:r>
          </a:p>
          <a:p>
            <a:pPr lvl="1">
              <a:buClrTx/>
              <a:buFont typeface="Courier New" panose="02070309020205020404" pitchFamily="49" charset="0"/>
              <a:buChar char="o"/>
            </a:pPr>
            <a:r>
              <a:rPr lang="en-US" sz="2200" b="1" dirty="0"/>
              <a:t>Step 4</a:t>
            </a:r>
            <a:r>
              <a:rPr lang="en-US" sz="2200" dirty="0"/>
              <a:t>: FSG, COS, LSA</a:t>
            </a:r>
          </a:p>
        </p:txBody>
      </p:sp>
      <p:sp>
        <p:nvSpPr>
          <p:cNvPr id="8" name="TextBox 7">
            <a:extLst>
              <a:ext uri="{FF2B5EF4-FFF2-40B4-BE49-F238E27FC236}">
                <a16:creationId xmlns:a16="http://schemas.microsoft.com/office/drawing/2014/main" id="{0A7323A7-5472-4A80-8B11-55259A140C61}"/>
              </a:ext>
            </a:extLst>
          </p:cNvPr>
          <p:cNvSpPr txBox="1"/>
          <p:nvPr/>
        </p:nvSpPr>
        <p:spPr>
          <a:xfrm>
            <a:off x="986071" y="2465998"/>
            <a:ext cx="3722915" cy="369332"/>
          </a:xfrm>
          <a:prstGeom prst="rect">
            <a:avLst/>
          </a:prstGeom>
          <a:noFill/>
        </p:spPr>
        <p:txBody>
          <a:bodyPr wrap="square" rtlCol="0">
            <a:spAutoFit/>
          </a:bodyPr>
          <a:lstStyle/>
          <a:p>
            <a:r>
              <a:rPr lang="en-US" b="1" dirty="0"/>
              <a:t>IVs for Final Judgment Model:</a:t>
            </a:r>
          </a:p>
        </p:txBody>
      </p:sp>
      <p:sp>
        <p:nvSpPr>
          <p:cNvPr id="10" name="TextBox 9">
            <a:extLst>
              <a:ext uri="{FF2B5EF4-FFF2-40B4-BE49-F238E27FC236}">
                <a16:creationId xmlns:a16="http://schemas.microsoft.com/office/drawing/2014/main" id="{C1F4C2E3-452F-4293-AFB0-EC49576F0F88}"/>
              </a:ext>
            </a:extLst>
          </p:cNvPr>
          <p:cNvSpPr txBox="1"/>
          <p:nvPr/>
        </p:nvSpPr>
        <p:spPr>
          <a:xfrm>
            <a:off x="7483015" y="2465998"/>
            <a:ext cx="3063242" cy="369332"/>
          </a:xfrm>
          <a:prstGeom prst="rect">
            <a:avLst/>
          </a:prstGeom>
          <a:noFill/>
        </p:spPr>
        <p:txBody>
          <a:bodyPr wrap="square" rtlCol="0">
            <a:spAutoFit/>
          </a:bodyPr>
          <a:lstStyle/>
          <a:p>
            <a:r>
              <a:rPr lang="en-US" b="1" dirty="0"/>
              <a:t>IVs for Final Recall Model:</a:t>
            </a:r>
          </a:p>
        </p:txBody>
      </p:sp>
      <p:sp>
        <p:nvSpPr>
          <p:cNvPr id="11" name="TextBox 10">
            <a:extLst>
              <a:ext uri="{FF2B5EF4-FFF2-40B4-BE49-F238E27FC236}">
                <a16:creationId xmlns:a16="http://schemas.microsoft.com/office/drawing/2014/main" id="{2B1C0EC2-EB84-4320-991A-D058C5086D4E}"/>
              </a:ext>
            </a:extLst>
          </p:cNvPr>
          <p:cNvSpPr txBox="1"/>
          <p:nvPr/>
        </p:nvSpPr>
        <p:spPr>
          <a:xfrm>
            <a:off x="4507950" y="6329604"/>
            <a:ext cx="4506686" cy="307777"/>
          </a:xfrm>
          <a:prstGeom prst="rect">
            <a:avLst/>
          </a:prstGeom>
          <a:noFill/>
        </p:spPr>
        <p:txBody>
          <a:bodyPr wrap="square" rtlCol="0">
            <a:spAutoFit/>
          </a:bodyPr>
          <a:lstStyle/>
          <a:p>
            <a:r>
              <a:rPr lang="en-US" sz="1400" dirty="0"/>
              <a:t>Note: 1 = Cue Item, 2 = Target Item</a:t>
            </a:r>
          </a:p>
        </p:txBody>
      </p:sp>
    </p:spTree>
    <p:extLst>
      <p:ext uri="{BB962C8B-B14F-4D97-AF65-F5344CB8AC3E}">
        <p14:creationId xmlns:p14="http://schemas.microsoft.com/office/powerpoint/2010/main" val="3555797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CE9380-8861-4043-9D13-D22644E44690}"/>
              </a:ext>
            </a:extLst>
          </p:cNvPr>
          <p:cNvSpPr>
            <a:spLocks noGrp="1"/>
          </p:cNvSpPr>
          <p:nvPr>
            <p:ph type="title"/>
          </p:nvPr>
        </p:nvSpPr>
        <p:spPr/>
        <p:txBody>
          <a:bodyPr/>
          <a:lstStyle/>
          <a:p>
            <a:r>
              <a:rPr lang="en-US" dirty="0"/>
              <a:t>Descriptive Statistics for Network Norms</a:t>
            </a:r>
          </a:p>
        </p:txBody>
      </p:sp>
      <p:sp>
        <p:nvSpPr>
          <p:cNvPr id="4" name="Text Placeholder 3">
            <a:extLst>
              <a:ext uri="{FF2B5EF4-FFF2-40B4-BE49-F238E27FC236}">
                <a16:creationId xmlns:a16="http://schemas.microsoft.com/office/drawing/2014/main" id="{337FAC3A-64AB-4D63-8F92-C70FAC39FF2E}"/>
              </a:ext>
            </a:extLst>
          </p:cNvPr>
          <p:cNvSpPr>
            <a:spLocks noGrp="1"/>
          </p:cNvSpPr>
          <p:nvPr>
            <p:ph type="body" idx="1"/>
          </p:nvPr>
        </p:nvSpPr>
        <p:spPr/>
        <p:txBody>
          <a:bodyPr/>
          <a:lstStyle/>
          <a:p>
            <a:pPr algn="ctr"/>
            <a:r>
              <a:rPr lang="en-US" b="1" dirty="0"/>
              <a:t>Experiment One</a:t>
            </a:r>
          </a:p>
        </p:txBody>
      </p:sp>
      <p:graphicFrame>
        <p:nvGraphicFramePr>
          <p:cNvPr id="8" name="Content Placeholder 7">
            <a:extLst>
              <a:ext uri="{FF2B5EF4-FFF2-40B4-BE49-F238E27FC236}">
                <a16:creationId xmlns:a16="http://schemas.microsoft.com/office/drawing/2014/main" id="{AC785684-8CED-47AD-9B73-62AFD3EF1EA9}"/>
              </a:ext>
            </a:extLst>
          </p:cNvPr>
          <p:cNvGraphicFramePr>
            <a:graphicFrameLocks noGrp="1"/>
          </p:cNvGraphicFramePr>
          <p:nvPr>
            <p:ph sz="half" idx="2"/>
            <p:extLst>
              <p:ext uri="{D42A27DB-BD31-4B8C-83A1-F6EECF244321}">
                <p14:modId xmlns:p14="http://schemas.microsoft.com/office/powerpoint/2010/main" val="74863948"/>
              </p:ext>
            </p:extLst>
          </p:nvPr>
        </p:nvGraphicFramePr>
        <p:xfrm>
          <a:off x="940158" y="3213099"/>
          <a:ext cx="5039956" cy="1874056"/>
        </p:xfrm>
        <a:graphic>
          <a:graphicData uri="http://schemas.openxmlformats.org/drawingml/2006/table">
            <a:tbl>
              <a:tblPr firstRow="1" bandRow="1">
                <a:tableStyleId>{5C22544A-7EE6-4342-B048-85BDC9FD1C3A}</a:tableStyleId>
              </a:tblPr>
              <a:tblGrid>
                <a:gridCol w="1259989">
                  <a:extLst>
                    <a:ext uri="{9D8B030D-6E8A-4147-A177-3AD203B41FA5}">
                      <a16:colId xmlns:a16="http://schemas.microsoft.com/office/drawing/2014/main" val="710818160"/>
                    </a:ext>
                  </a:extLst>
                </a:gridCol>
                <a:gridCol w="1259989">
                  <a:extLst>
                    <a:ext uri="{9D8B030D-6E8A-4147-A177-3AD203B41FA5}">
                      <a16:colId xmlns:a16="http://schemas.microsoft.com/office/drawing/2014/main" val="3103361189"/>
                    </a:ext>
                  </a:extLst>
                </a:gridCol>
                <a:gridCol w="1259989">
                  <a:extLst>
                    <a:ext uri="{9D8B030D-6E8A-4147-A177-3AD203B41FA5}">
                      <a16:colId xmlns:a16="http://schemas.microsoft.com/office/drawing/2014/main" val="3719509419"/>
                    </a:ext>
                  </a:extLst>
                </a:gridCol>
                <a:gridCol w="1259989">
                  <a:extLst>
                    <a:ext uri="{9D8B030D-6E8A-4147-A177-3AD203B41FA5}">
                      <a16:colId xmlns:a16="http://schemas.microsoft.com/office/drawing/2014/main" val="3923865762"/>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3511686690"/>
                  </a:ext>
                </a:extLst>
              </a:tr>
              <a:tr h="468514">
                <a:tc>
                  <a:txBody>
                    <a:bodyPr/>
                    <a:lstStyle/>
                    <a:p>
                      <a:r>
                        <a:rPr lang="en-US" b="1" dirty="0"/>
                        <a:t>FSG</a:t>
                      </a:r>
                    </a:p>
                  </a:txBody>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0.15 (0.19)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0.01</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0.75</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1189659"/>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0.44 (0.28)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0.88</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859713"/>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0.36 (0.19)</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0.03</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0.90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30588208"/>
                  </a:ext>
                </a:extLst>
              </a:tr>
            </a:tbl>
          </a:graphicData>
        </a:graphic>
      </p:graphicFrame>
      <p:sp>
        <p:nvSpPr>
          <p:cNvPr id="6" name="Text Placeholder 5">
            <a:extLst>
              <a:ext uri="{FF2B5EF4-FFF2-40B4-BE49-F238E27FC236}">
                <a16:creationId xmlns:a16="http://schemas.microsoft.com/office/drawing/2014/main" id="{48D265A1-152D-4854-8DB0-C5C24A1016D9}"/>
              </a:ext>
            </a:extLst>
          </p:cNvPr>
          <p:cNvSpPr>
            <a:spLocks noGrp="1"/>
          </p:cNvSpPr>
          <p:nvPr>
            <p:ph type="body" sz="quarter" idx="3"/>
          </p:nvPr>
        </p:nvSpPr>
        <p:spPr/>
        <p:txBody>
          <a:bodyPr/>
          <a:lstStyle/>
          <a:p>
            <a:pPr algn="ctr"/>
            <a:r>
              <a:rPr lang="en-US" b="1" dirty="0"/>
              <a:t>Experiment Two</a:t>
            </a:r>
          </a:p>
        </p:txBody>
      </p:sp>
      <p:graphicFrame>
        <p:nvGraphicFramePr>
          <p:cNvPr id="9" name="Content Placeholder 8">
            <a:extLst>
              <a:ext uri="{FF2B5EF4-FFF2-40B4-BE49-F238E27FC236}">
                <a16:creationId xmlns:a16="http://schemas.microsoft.com/office/drawing/2014/main" id="{CD327A7F-5297-4BEC-A45F-F767F6795C2B}"/>
              </a:ext>
            </a:extLst>
          </p:cNvPr>
          <p:cNvGraphicFramePr>
            <a:graphicFrameLocks noGrp="1"/>
          </p:cNvGraphicFramePr>
          <p:nvPr>
            <p:ph sz="quarter" idx="4"/>
            <p:extLst>
              <p:ext uri="{D42A27DB-BD31-4B8C-83A1-F6EECF244321}">
                <p14:modId xmlns:p14="http://schemas.microsoft.com/office/powerpoint/2010/main" val="108598484"/>
              </p:ext>
            </p:extLst>
          </p:nvPr>
        </p:nvGraphicFramePr>
        <p:xfrm>
          <a:off x="6208713" y="3213099"/>
          <a:ext cx="5343636" cy="1874056"/>
        </p:xfrm>
        <a:graphic>
          <a:graphicData uri="http://schemas.openxmlformats.org/drawingml/2006/table">
            <a:tbl>
              <a:tblPr firstRow="1" bandRow="1">
                <a:tableStyleId>{5C22544A-7EE6-4342-B048-85BDC9FD1C3A}</a:tableStyleId>
              </a:tblPr>
              <a:tblGrid>
                <a:gridCol w="1335909">
                  <a:extLst>
                    <a:ext uri="{9D8B030D-6E8A-4147-A177-3AD203B41FA5}">
                      <a16:colId xmlns:a16="http://schemas.microsoft.com/office/drawing/2014/main" val="1636440928"/>
                    </a:ext>
                  </a:extLst>
                </a:gridCol>
                <a:gridCol w="1335909">
                  <a:extLst>
                    <a:ext uri="{9D8B030D-6E8A-4147-A177-3AD203B41FA5}">
                      <a16:colId xmlns:a16="http://schemas.microsoft.com/office/drawing/2014/main" val="3712785185"/>
                    </a:ext>
                  </a:extLst>
                </a:gridCol>
                <a:gridCol w="1335909">
                  <a:extLst>
                    <a:ext uri="{9D8B030D-6E8A-4147-A177-3AD203B41FA5}">
                      <a16:colId xmlns:a16="http://schemas.microsoft.com/office/drawing/2014/main" val="2614388778"/>
                    </a:ext>
                  </a:extLst>
                </a:gridCol>
                <a:gridCol w="1335909">
                  <a:extLst>
                    <a:ext uri="{9D8B030D-6E8A-4147-A177-3AD203B41FA5}">
                      <a16:colId xmlns:a16="http://schemas.microsoft.com/office/drawing/2014/main" val="3889940403"/>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2129078265"/>
                  </a:ext>
                </a:extLst>
              </a:tr>
              <a:tr h="468514">
                <a:tc>
                  <a:txBody>
                    <a:bodyPr/>
                    <a:lstStyle/>
                    <a:p>
                      <a:r>
                        <a:rPr lang="en-US" b="1" dirty="0"/>
                        <a:t>FSG</a:t>
                      </a:r>
                    </a:p>
                  </a:txBody>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0.13 (0.19)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0.01</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0.83</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3430306"/>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0.42 (0.29)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0.84</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extLst>
                  <a:ext uri="{0D108BD9-81ED-4DB2-BD59-A6C34878D82A}">
                    <a16:rowId xmlns:a16="http://schemas.microsoft.com/office/drawing/2014/main" val="3464239869"/>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0.38 (0.20)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0.05</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45768022"/>
                  </a:ext>
                </a:extLst>
              </a:tr>
            </a:tbl>
          </a:graphicData>
        </a:graphic>
      </p:graphicFrame>
    </p:spTree>
    <p:extLst>
      <p:ext uri="{BB962C8B-B14F-4D97-AF65-F5344CB8AC3E}">
        <p14:creationId xmlns:p14="http://schemas.microsoft.com/office/powerpoint/2010/main" val="2439378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A52F8B-D357-4787-9713-B6BB4B199B2A}"/>
              </a:ext>
            </a:extLst>
          </p:cNvPr>
          <p:cNvSpPr txBox="1"/>
          <p:nvPr/>
        </p:nvSpPr>
        <p:spPr>
          <a:xfrm>
            <a:off x="1638299" y="43092"/>
            <a:ext cx="8553994" cy="584775"/>
          </a:xfrm>
          <a:prstGeom prst="rect">
            <a:avLst/>
          </a:prstGeom>
          <a:noFill/>
        </p:spPr>
        <p:txBody>
          <a:bodyPr wrap="square" rtlCol="0">
            <a:spAutoFit/>
          </a:bodyPr>
          <a:lstStyle/>
          <a:p>
            <a:r>
              <a:rPr lang="en-US" sz="3200" dirty="0"/>
              <a:t>Descriptive Statistics for Single Word Norms</a:t>
            </a:r>
          </a:p>
        </p:txBody>
      </p:sp>
      <p:graphicFrame>
        <p:nvGraphicFramePr>
          <p:cNvPr id="4" name="Table 3">
            <a:extLst>
              <a:ext uri="{FF2B5EF4-FFF2-40B4-BE49-F238E27FC236}">
                <a16:creationId xmlns:a16="http://schemas.microsoft.com/office/drawing/2014/main" id="{EB35A651-DC12-4255-95CF-547677D69C50}"/>
              </a:ext>
            </a:extLst>
          </p:cNvPr>
          <p:cNvGraphicFramePr>
            <a:graphicFrameLocks noGrp="1"/>
          </p:cNvGraphicFramePr>
          <p:nvPr>
            <p:extLst>
              <p:ext uri="{D42A27DB-BD31-4B8C-83A1-F6EECF244321}">
                <p14:modId xmlns:p14="http://schemas.microsoft.com/office/powerpoint/2010/main" val="854908510"/>
              </p:ext>
            </p:extLst>
          </p:nvPr>
        </p:nvGraphicFramePr>
        <p:xfrm>
          <a:off x="2090058" y="1101746"/>
          <a:ext cx="7363095" cy="5612960"/>
        </p:xfrm>
        <a:graphic>
          <a:graphicData uri="http://schemas.openxmlformats.org/drawingml/2006/table">
            <a:tbl>
              <a:tblPr firstRow="1" firstCol="1" bandRow="1">
                <a:tableStyleId>{5C22544A-7EE6-4342-B048-85BDC9FD1C3A}</a:tableStyleId>
              </a:tblPr>
              <a:tblGrid>
                <a:gridCol w="1632856">
                  <a:extLst>
                    <a:ext uri="{9D8B030D-6E8A-4147-A177-3AD203B41FA5}">
                      <a16:colId xmlns:a16="http://schemas.microsoft.com/office/drawing/2014/main" val="99617135"/>
                    </a:ext>
                  </a:extLst>
                </a:gridCol>
                <a:gridCol w="2090058">
                  <a:extLst>
                    <a:ext uri="{9D8B030D-6E8A-4147-A177-3AD203B41FA5}">
                      <a16:colId xmlns:a16="http://schemas.microsoft.com/office/drawing/2014/main" val="3963160135"/>
                    </a:ext>
                  </a:extLst>
                </a:gridCol>
                <a:gridCol w="1372330">
                  <a:extLst>
                    <a:ext uri="{9D8B030D-6E8A-4147-A177-3AD203B41FA5}">
                      <a16:colId xmlns:a16="http://schemas.microsoft.com/office/drawing/2014/main" val="1903090455"/>
                    </a:ext>
                  </a:extLst>
                </a:gridCol>
                <a:gridCol w="1058811">
                  <a:extLst>
                    <a:ext uri="{9D8B030D-6E8A-4147-A177-3AD203B41FA5}">
                      <a16:colId xmlns:a16="http://schemas.microsoft.com/office/drawing/2014/main" val="4011494160"/>
                    </a:ext>
                  </a:extLst>
                </a:gridCol>
                <a:gridCol w="1209040">
                  <a:extLst>
                    <a:ext uri="{9D8B030D-6E8A-4147-A177-3AD203B41FA5}">
                      <a16:colId xmlns:a16="http://schemas.microsoft.com/office/drawing/2014/main" val="879972539"/>
                    </a:ext>
                  </a:extLst>
                </a:gridCol>
              </a:tblGrid>
              <a:tr h="350810">
                <a:tc>
                  <a:txBody>
                    <a:bodyPr/>
                    <a:lstStyle/>
                    <a:p>
                      <a:pPr marL="0" marR="0" algn="ctr">
                        <a:lnSpc>
                          <a:spcPct val="150000"/>
                        </a:lnSpc>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Predictor</a:t>
                      </a: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Citation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Mean (</a:t>
                      </a:r>
                      <a:r>
                        <a:rPr lang="en-US" sz="1600" i="1" dirty="0">
                          <a:solidFill>
                            <a:schemeClr val="tx1"/>
                          </a:solidFill>
                          <a:effectLst/>
                        </a:rPr>
                        <a:t>SD</a:t>
                      </a:r>
                      <a:r>
                        <a:rPr lang="en-US" sz="1600" dirty="0">
                          <a:solidFill>
                            <a:schemeClr val="tx1"/>
                          </a:solidFill>
                          <a:effectLst/>
                        </a:rPr>
                        <a:t>)</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Minimum</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Maximum</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extLst>
                  <a:ext uri="{0D108BD9-81ED-4DB2-BD59-A6C34878D82A}">
                    <a16:rowId xmlns:a16="http://schemas.microsoft.com/office/drawing/2014/main" val="883827210"/>
                  </a:ext>
                </a:extLst>
              </a:tr>
              <a:tr h="350810">
                <a:tc>
                  <a:txBody>
                    <a:bodyPr/>
                    <a:lstStyle/>
                    <a:p>
                      <a:pPr marL="0" marR="0" algn="ctr">
                        <a:lnSpc>
                          <a:spcPct val="150000"/>
                        </a:lnSpc>
                        <a:spcBef>
                          <a:spcPts val="0"/>
                        </a:spcBef>
                        <a:spcAft>
                          <a:spcPts val="0"/>
                        </a:spcAft>
                      </a:pPr>
                      <a:r>
                        <a:rPr lang="en-US" sz="1600" dirty="0">
                          <a:solidFill>
                            <a:schemeClr val="tx1"/>
                          </a:solidFill>
                          <a:effectLst/>
                        </a:rPr>
                        <a:t>QSS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Nelson et al., 2004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14.75 (4.49)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4.00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27.00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192308660"/>
                  </a:ext>
                </a:extLst>
              </a:tr>
              <a:tr h="350810">
                <a:tc>
                  <a:txBody>
                    <a:bodyPr/>
                    <a:lstStyle/>
                    <a:p>
                      <a:pPr marL="0" marR="0" algn="ctr">
                        <a:lnSpc>
                          <a:spcPct val="150000"/>
                        </a:lnSpc>
                        <a:spcBef>
                          <a:spcPts val="0"/>
                        </a:spcBef>
                        <a:spcAft>
                          <a:spcPts val="0"/>
                        </a:spcAft>
                      </a:pPr>
                      <a:r>
                        <a:rPr lang="en-US" sz="1600" dirty="0">
                          <a:solidFill>
                            <a:schemeClr val="tx1"/>
                          </a:solidFill>
                          <a:effectLst/>
                        </a:rPr>
                        <a:t>Concreteness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Nelson et al., 2004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5.27 (1.09)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1.98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7.00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461844399"/>
                  </a:ext>
                </a:extLst>
              </a:tr>
              <a:tr h="350810">
                <a:tc>
                  <a:txBody>
                    <a:bodyPr/>
                    <a:lstStyle/>
                    <a:p>
                      <a:pPr marL="0" marR="0" algn="ctr">
                        <a:lnSpc>
                          <a:spcPct val="150000"/>
                        </a:lnSpc>
                        <a:spcBef>
                          <a:spcPts val="0"/>
                        </a:spcBef>
                        <a:spcAft>
                          <a:spcPts val="0"/>
                        </a:spcAft>
                      </a:pPr>
                      <a:r>
                        <a:rPr lang="en-US" sz="1600" dirty="0">
                          <a:solidFill>
                            <a:schemeClr val="tx1"/>
                          </a:solidFill>
                          <a:effectLst/>
                        </a:rPr>
                        <a:t>SUBTLEX</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err="1">
                          <a:effectLst/>
                        </a:rPr>
                        <a:t>Brysbaert</a:t>
                      </a:r>
                      <a:r>
                        <a:rPr lang="en-US" sz="1400" dirty="0">
                          <a:effectLst/>
                        </a:rPr>
                        <a:t> &amp; New, 2009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3.14 (0.77)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1.34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5.35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177915801"/>
                  </a:ext>
                </a:extLst>
              </a:tr>
              <a:tr h="350810">
                <a:tc>
                  <a:txBody>
                    <a:bodyPr/>
                    <a:lstStyle/>
                    <a:p>
                      <a:pPr marL="0" marR="0" algn="ctr">
                        <a:lnSpc>
                          <a:spcPct val="150000"/>
                        </a:lnSpc>
                        <a:spcBef>
                          <a:spcPts val="0"/>
                        </a:spcBef>
                        <a:spcAft>
                          <a:spcPts val="0"/>
                        </a:spcAft>
                      </a:pPr>
                      <a:r>
                        <a:rPr lang="en-US" sz="1600" dirty="0">
                          <a:solidFill>
                            <a:schemeClr val="tx1"/>
                          </a:solidFill>
                          <a:effectLst/>
                        </a:rPr>
                        <a:t>Length</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5.07 (1.43)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3.00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10.00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930270782"/>
                  </a:ext>
                </a:extLst>
              </a:tr>
              <a:tr h="350810">
                <a:tc>
                  <a:txBody>
                    <a:bodyPr/>
                    <a:lstStyle/>
                    <a:p>
                      <a:pPr marL="0" marR="0" algn="ctr">
                        <a:lnSpc>
                          <a:spcPct val="150000"/>
                        </a:lnSpc>
                        <a:spcBef>
                          <a:spcPts val="0"/>
                        </a:spcBef>
                        <a:spcAft>
                          <a:spcPts val="0"/>
                        </a:spcAft>
                      </a:pPr>
                      <a:r>
                        <a:rPr lang="en-US" sz="1600" dirty="0">
                          <a:solidFill>
                            <a:schemeClr val="tx1"/>
                          </a:solidFill>
                          <a:effectLst/>
                        </a:rPr>
                        <a:t>Ortho 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6.44 (5.79)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0.00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20.00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582323214"/>
                  </a:ext>
                </a:extLst>
              </a:tr>
              <a:tr h="350810">
                <a:tc>
                  <a:txBody>
                    <a:bodyPr/>
                    <a:lstStyle/>
                    <a:p>
                      <a:pPr marL="0" marR="0" algn="ctr">
                        <a:lnSpc>
                          <a:spcPct val="150000"/>
                        </a:lnSpc>
                        <a:spcBef>
                          <a:spcPts val="0"/>
                        </a:spcBef>
                        <a:spcAft>
                          <a:spcPts val="0"/>
                        </a:spcAft>
                      </a:pPr>
                      <a:r>
                        <a:rPr lang="en-US" sz="1600" dirty="0">
                          <a:solidFill>
                            <a:schemeClr val="tx1"/>
                          </a:solidFill>
                          <a:effectLst/>
                        </a:rPr>
                        <a:t>Phono 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16.55 (14.38)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0.00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51.00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917396145"/>
                  </a:ext>
                </a:extLst>
              </a:tr>
              <a:tr h="350810">
                <a:tc>
                  <a:txBody>
                    <a:bodyPr/>
                    <a:lstStyle/>
                    <a:p>
                      <a:pPr marL="0" marR="0" algn="ctr">
                        <a:lnSpc>
                          <a:spcPct val="150000"/>
                        </a:lnSpc>
                        <a:spcBef>
                          <a:spcPts val="0"/>
                        </a:spcBef>
                        <a:spcAft>
                          <a:spcPts val="0"/>
                        </a:spcAft>
                      </a:pPr>
                      <a:r>
                        <a:rPr lang="en-US" sz="1600" dirty="0">
                          <a:solidFill>
                            <a:schemeClr val="tx1"/>
                          </a:solidFill>
                          <a:effectLst/>
                        </a:rPr>
                        <a:t>Phonemes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4.11 (1.32)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9.00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3487590315"/>
                  </a:ext>
                </a:extLst>
              </a:tr>
              <a:tr h="350810">
                <a:tc>
                  <a:txBody>
                    <a:bodyPr/>
                    <a:lstStyle/>
                    <a:p>
                      <a:pPr marL="0" marR="0" algn="ctr">
                        <a:lnSpc>
                          <a:spcPct val="150000"/>
                        </a:lnSpc>
                        <a:spcBef>
                          <a:spcPts val="0"/>
                        </a:spcBef>
                        <a:spcAft>
                          <a:spcPts val="0"/>
                        </a:spcAft>
                      </a:pPr>
                      <a:r>
                        <a:rPr lang="en-US" sz="1600" dirty="0">
                          <a:solidFill>
                            <a:schemeClr val="tx1"/>
                          </a:solidFill>
                          <a:effectLst/>
                        </a:rPr>
                        <a:t>Syllables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1.43 (0.67)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4.00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000942997"/>
                  </a:ext>
                </a:extLst>
              </a:tr>
              <a:tr h="350810">
                <a:tc>
                  <a:txBody>
                    <a:bodyPr/>
                    <a:lstStyle/>
                    <a:p>
                      <a:pPr marL="0" marR="0" algn="ctr">
                        <a:lnSpc>
                          <a:spcPct val="150000"/>
                        </a:lnSpc>
                        <a:spcBef>
                          <a:spcPts val="0"/>
                        </a:spcBef>
                        <a:spcAft>
                          <a:spcPts val="0"/>
                        </a:spcAft>
                      </a:pPr>
                      <a:r>
                        <a:rPr lang="en-US" sz="1600" dirty="0">
                          <a:solidFill>
                            <a:schemeClr val="tx1"/>
                          </a:solidFill>
                          <a:effectLst/>
                        </a:rPr>
                        <a:t>Morphemes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1.06 (0.24)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125002838"/>
                  </a:ext>
                </a:extLst>
              </a:tr>
              <a:tr h="350810">
                <a:tc>
                  <a:txBody>
                    <a:bodyPr/>
                    <a:lstStyle/>
                    <a:p>
                      <a:pPr marL="0" marR="0" algn="ctr">
                        <a:lnSpc>
                          <a:spcPct val="150000"/>
                        </a:lnSpc>
                        <a:spcBef>
                          <a:spcPts val="0"/>
                        </a:spcBef>
                        <a:spcAft>
                          <a:spcPts val="0"/>
                        </a:spcAft>
                      </a:pPr>
                      <a:r>
                        <a:rPr lang="en-US" sz="1600" dirty="0">
                          <a:solidFill>
                            <a:schemeClr val="tx1"/>
                          </a:solidFill>
                          <a:effectLst/>
                        </a:rPr>
                        <a:t>AOA</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Kuperman et al., 2012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5.50 (1.75)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2.47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11.05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611623954"/>
                  </a:ext>
                </a:extLst>
              </a:tr>
              <a:tr h="350810">
                <a:tc>
                  <a:txBody>
                    <a:bodyPr/>
                    <a:lstStyle/>
                    <a:p>
                      <a:pPr marL="0" marR="0" algn="ctr">
                        <a:lnSpc>
                          <a:spcPct val="150000"/>
                        </a:lnSpc>
                        <a:spcBef>
                          <a:spcPts val="0"/>
                        </a:spcBef>
                        <a:spcAft>
                          <a:spcPts val="0"/>
                        </a:spcAft>
                      </a:pPr>
                      <a:r>
                        <a:rPr lang="en-US" sz="1600" dirty="0">
                          <a:solidFill>
                            <a:schemeClr val="tx1"/>
                          </a:solidFill>
                          <a:effectLst/>
                        </a:rPr>
                        <a:t>Valence</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Warriner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5.69 (1.17)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1.91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7.89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147993341"/>
                  </a:ext>
                </a:extLst>
              </a:tr>
              <a:tr h="350810">
                <a:tc>
                  <a:txBody>
                    <a:bodyPr/>
                    <a:lstStyle/>
                    <a:p>
                      <a:pPr marL="0" marR="0" algn="ctr">
                        <a:lnSpc>
                          <a:spcPct val="150000"/>
                        </a:lnSpc>
                        <a:spcBef>
                          <a:spcPts val="0"/>
                        </a:spcBef>
                        <a:spcAft>
                          <a:spcPts val="0"/>
                        </a:spcAft>
                      </a:pPr>
                      <a:r>
                        <a:rPr lang="en-US" sz="1600" dirty="0">
                          <a:solidFill>
                            <a:schemeClr val="tx1"/>
                          </a:solidFill>
                          <a:effectLst/>
                        </a:rPr>
                        <a:t>Imageability</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Toglia &amp; Battig, 1978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5.41 (0.76)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3.02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6.61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753513149"/>
                  </a:ext>
                </a:extLst>
              </a:tr>
              <a:tr h="350810">
                <a:tc>
                  <a:txBody>
                    <a:bodyPr/>
                    <a:lstStyle/>
                    <a:p>
                      <a:pPr marL="0" marR="0" algn="ctr">
                        <a:lnSpc>
                          <a:spcPct val="150000"/>
                        </a:lnSpc>
                        <a:spcBef>
                          <a:spcPts val="0"/>
                        </a:spcBef>
                        <a:spcAft>
                          <a:spcPts val="0"/>
                        </a:spcAft>
                      </a:pPr>
                      <a:r>
                        <a:rPr lang="en-US" sz="1600" dirty="0">
                          <a:solidFill>
                            <a:schemeClr val="tx1"/>
                          </a:solidFill>
                          <a:effectLst/>
                        </a:rPr>
                        <a:t>Familiarity</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err="1">
                          <a:effectLst/>
                        </a:rPr>
                        <a:t>Toglia</a:t>
                      </a:r>
                      <a:r>
                        <a:rPr lang="en-US" sz="1400" dirty="0">
                          <a:effectLst/>
                        </a:rPr>
                        <a:t> &amp; </a:t>
                      </a:r>
                      <a:r>
                        <a:rPr lang="en-US" sz="1400" dirty="0" err="1">
                          <a:effectLst/>
                        </a:rPr>
                        <a:t>Battig</a:t>
                      </a:r>
                      <a:r>
                        <a:rPr lang="en-US" sz="1400" dirty="0">
                          <a:effectLst/>
                        </a:rPr>
                        <a:t>, 1978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6.18 (0.29)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5.30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6.79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207837108"/>
                  </a:ext>
                </a:extLst>
              </a:tr>
              <a:tr h="350810">
                <a:tc>
                  <a:txBody>
                    <a:bodyPr/>
                    <a:lstStyle/>
                    <a:p>
                      <a:pPr marL="0" marR="0" algn="ctr">
                        <a:lnSpc>
                          <a:spcPct val="150000"/>
                        </a:lnSpc>
                        <a:spcBef>
                          <a:spcPts val="0"/>
                        </a:spcBef>
                        <a:spcAft>
                          <a:spcPts val="0"/>
                        </a:spcAft>
                      </a:pPr>
                      <a:r>
                        <a:rPr lang="en-US" sz="1600" dirty="0">
                          <a:solidFill>
                            <a:schemeClr val="tx1"/>
                          </a:solidFill>
                          <a:effectLst/>
                        </a:rPr>
                        <a:t>FSS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15.04 (10.46)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57.00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456775686"/>
                  </a:ext>
                </a:extLst>
              </a:tr>
              <a:tr h="350810">
                <a:tc>
                  <a:txBody>
                    <a:bodyPr/>
                    <a:lstStyle/>
                    <a:p>
                      <a:pPr marL="0" marR="0" algn="ctr">
                        <a:lnSpc>
                          <a:spcPct val="150000"/>
                        </a:lnSpc>
                        <a:spcBef>
                          <a:spcPts val="0"/>
                        </a:spcBef>
                        <a:spcAft>
                          <a:spcPts val="0"/>
                        </a:spcAft>
                      </a:pPr>
                      <a:r>
                        <a:rPr lang="en-US" sz="1600" dirty="0">
                          <a:solidFill>
                            <a:schemeClr val="tx1"/>
                          </a:solidFill>
                          <a:effectLst/>
                        </a:rPr>
                        <a:t>COSC</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81.94 (73.59)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347.00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997980793"/>
                  </a:ext>
                </a:extLst>
              </a:tr>
            </a:tbl>
          </a:graphicData>
        </a:graphic>
      </p:graphicFrame>
      <p:sp>
        <p:nvSpPr>
          <p:cNvPr id="6" name="TextBox 5">
            <a:extLst>
              <a:ext uri="{FF2B5EF4-FFF2-40B4-BE49-F238E27FC236}">
                <a16:creationId xmlns:a16="http://schemas.microsoft.com/office/drawing/2014/main" id="{6726A1C6-C9A7-48B5-B67E-5E1483D4B5DC}"/>
              </a:ext>
            </a:extLst>
          </p:cNvPr>
          <p:cNvSpPr txBox="1"/>
          <p:nvPr/>
        </p:nvSpPr>
        <p:spPr>
          <a:xfrm>
            <a:off x="4001587" y="627867"/>
            <a:ext cx="3540035" cy="430887"/>
          </a:xfrm>
          <a:prstGeom prst="rect">
            <a:avLst/>
          </a:prstGeom>
          <a:noFill/>
        </p:spPr>
        <p:txBody>
          <a:bodyPr wrap="square" rtlCol="0">
            <a:spAutoFit/>
          </a:bodyPr>
          <a:lstStyle/>
          <a:p>
            <a:pPr algn="ctr"/>
            <a:r>
              <a:rPr lang="en-US" sz="2200" b="1" dirty="0">
                <a:solidFill>
                  <a:schemeClr val="accent1"/>
                </a:solidFill>
              </a:rPr>
              <a:t>Cue Items</a:t>
            </a:r>
          </a:p>
        </p:txBody>
      </p:sp>
    </p:spTree>
    <p:extLst>
      <p:ext uri="{BB962C8B-B14F-4D97-AF65-F5344CB8AC3E}">
        <p14:creationId xmlns:p14="http://schemas.microsoft.com/office/powerpoint/2010/main" val="1013311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A52F8B-D357-4787-9713-B6BB4B199B2A}"/>
              </a:ext>
            </a:extLst>
          </p:cNvPr>
          <p:cNvSpPr txBox="1"/>
          <p:nvPr/>
        </p:nvSpPr>
        <p:spPr>
          <a:xfrm>
            <a:off x="1638299" y="43092"/>
            <a:ext cx="8553994" cy="584775"/>
          </a:xfrm>
          <a:prstGeom prst="rect">
            <a:avLst/>
          </a:prstGeom>
          <a:noFill/>
        </p:spPr>
        <p:txBody>
          <a:bodyPr wrap="square" rtlCol="0">
            <a:spAutoFit/>
          </a:bodyPr>
          <a:lstStyle/>
          <a:p>
            <a:r>
              <a:rPr lang="en-US" sz="3200" dirty="0"/>
              <a:t>Descriptive Statistics for Single Word Norms</a:t>
            </a:r>
          </a:p>
        </p:txBody>
      </p:sp>
      <p:graphicFrame>
        <p:nvGraphicFramePr>
          <p:cNvPr id="4" name="Table 3">
            <a:extLst>
              <a:ext uri="{FF2B5EF4-FFF2-40B4-BE49-F238E27FC236}">
                <a16:creationId xmlns:a16="http://schemas.microsoft.com/office/drawing/2014/main" id="{EB35A651-DC12-4255-95CF-547677D69C50}"/>
              </a:ext>
            </a:extLst>
          </p:cNvPr>
          <p:cNvGraphicFramePr>
            <a:graphicFrameLocks noGrp="1"/>
          </p:cNvGraphicFramePr>
          <p:nvPr>
            <p:extLst>
              <p:ext uri="{D42A27DB-BD31-4B8C-83A1-F6EECF244321}">
                <p14:modId xmlns:p14="http://schemas.microsoft.com/office/powerpoint/2010/main" val="3849468411"/>
              </p:ext>
            </p:extLst>
          </p:nvPr>
        </p:nvGraphicFramePr>
        <p:xfrm>
          <a:off x="2090058" y="1101743"/>
          <a:ext cx="7363095" cy="5585664"/>
        </p:xfrm>
        <a:graphic>
          <a:graphicData uri="http://schemas.openxmlformats.org/drawingml/2006/table">
            <a:tbl>
              <a:tblPr firstRow="1" firstCol="1" bandRow="1">
                <a:tableStyleId>{5C22544A-7EE6-4342-B048-85BDC9FD1C3A}</a:tableStyleId>
              </a:tblPr>
              <a:tblGrid>
                <a:gridCol w="1632856">
                  <a:extLst>
                    <a:ext uri="{9D8B030D-6E8A-4147-A177-3AD203B41FA5}">
                      <a16:colId xmlns:a16="http://schemas.microsoft.com/office/drawing/2014/main" val="99617135"/>
                    </a:ext>
                  </a:extLst>
                </a:gridCol>
                <a:gridCol w="2090058">
                  <a:extLst>
                    <a:ext uri="{9D8B030D-6E8A-4147-A177-3AD203B41FA5}">
                      <a16:colId xmlns:a16="http://schemas.microsoft.com/office/drawing/2014/main" val="3963160135"/>
                    </a:ext>
                  </a:extLst>
                </a:gridCol>
                <a:gridCol w="1372330">
                  <a:extLst>
                    <a:ext uri="{9D8B030D-6E8A-4147-A177-3AD203B41FA5}">
                      <a16:colId xmlns:a16="http://schemas.microsoft.com/office/drawing/2014/main" val="1903090455"/>
                    </a:ext>
                  </a:extLst>
                </a:gridCol>
                <a:gridCol w="1058811">
                  <a:extLst>
                    <a:ext uri="{9D8B030D-6E8A-4147-A177-3AD203B41FA5}">
                      <a16:colId xmlns:a16="http://schemas.microsoft.com/office/drawing/2014/main" val="4011494160"/>
                    </a:ext>
                  </a:extLst>
                </a:gridCol>
                <a:gridCol w="1209040">
                  <a:extLst>
                    <a:ext uri="{9D8B030D-6E8A-4147-A177-3AD203B41FA5}">
                      <a16:colId xmlns:a16="http://schemas.microsoft.com/office/drawing/2014/main" val="879972539"/>
                    </a:ext>
                  </a:extLst>
                </a:gridCol>
              </a:tblGrid>
              <a:tr h="349104">
                <a:tc>
                  <a:txBody>
                    <a:bodyPr/>
                    <a:lstStyle/>
                    <a:p>
                      <a:pPr marL="0" marR="0" algn="ctr">
                        <a:lnSpc>
                          <a:spcPct val="150000"/>
                        </a:lnSpc>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Predictor</a:t>
                      </a: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Citation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Mean (</a:t>
                      </a:r>
                      <a:r>
                        <a:rPr lang="en-US" sz="1600" i="1" dirty="0">
                          <a:solidFill>
                            <a:schemeClr val="tx1"/>
                          </a:solidFill>
                          <a:effectLst/>
                        </a:rPr>
                        <a:t>SD</a:t>
                      </a:r>
                      <a:r>
                        <a:rPr lang="en-US" sz="1600" dirty="0">
                          <a:solidFill>
                            <a:schemeClr val="tx1"/>
                          </a:solidFill>
                          <a:effectLst/>
                        </a:rPr>
                        <a:t>)</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Minimum</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Maximum</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extLst>
                  <a:ext uri="{0D108BD9-81ED-4DB2-BD59-A6C34878D82A}">
                    <a16:rowId xmlns:a16="http://schemas.microsoft.com/office/drawing/2014/main" val="883827210"/>
                  </a:ext>
                </a:extLst>
              </a:tr>
              <a:tr h="349104">
                <a:tc>
                  <a:txBody>
                    <a:bodyPr/>
                    <a:lstStyle/>
                    <a:p>
                      <a:pPr marL="0" marR="0" algn="ctr">
                        <a:lnSpc>
                          <a:spcPct val="150000"/>
                        </a:lnSpc>
                        <a:spcBef>
                          <a:spcPts val="0"/>
                        </a:spcBef>
                        <a:spcAft>
                          <a:spcPts val="0"/>
                        </a:spcAft>
                      </a:pPr>
                      <a:r>
                        <a:rPr lang="en-US" sz="1600" dirty="0">
                          <a:solidFill>
                            <a:schemeClr val="tx1"/>
                          </a:solidFill>
                          <a:effectLst/>
                        </a:rPr>
                        <a:t>QSS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Nelson et al., 2004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14.79 (5.06)</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29.00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92308660"/>
                  </a:ext>
                </a:extLst>
              </a:tr>
              <a:tr h="349104">
                <a:tc>
                  <a:txBody>
                    <a:bodyPr/>
                    <a:lstStyle/>
                    <a:p>
                      <a:pPr marL="0" marR="0" algn="ctr">
                        <a:lnSpc>
                          <a:spcPct val="150000"/>
                        </a:lnSpc>
                        <a:spcBef>
                          <a:spcPts val="0"/>
                        </a:spcBef>
                        <a:spcAft>
                          <a:spcPts val="0"/>
                        </a:spcAft>
                      </a:pPr>
                      <a:r>
                        <a:rPr lang="en-US" sz="1600" dirty="0">
                          <a:solidFill>
                            <a:schemeClr val="tx1"/>
                          </a:solidFill>
                          <a:effectLst/>
                        </a:rPr>
                        <a:t>Concreteness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Nelson et al., 2004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5.34 (1.05)</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1.28</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7.00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61844399"/>
                  </a:ext>
                </a:extLst>
              </a:tr>
              <a:tr h="349104">
                <a:tc>
                  <a:txBody>
                    <a:bodyPr/>
                    <a:lstStyle/>
                    <a:p>
                      <a:pPr marL="0" marR="0" algn="ctr">
                        <a:lnSpc>
                          <a:spcPct val="150000"/>
                        </a:lnSpc>
                        <a:spcBef>
                          <a:spcPts val="0"/>
                        </a:spcBef>
                        <a:spcAft>
                          <a:spcPts val="0"/>
                        </a:spcAft>
                      </a:pPr>
                      <a:r>
                        <a:rPr lang="en-US" sz="1600" dirty="0">
                          <a:solidFill>
                            <a:schemeClr val="tx1"/>
                          </a:solidFill>
                          <a:effectLst/>
                        </a:rPr>
                        <a:t>SUBTLEX</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err="1">
                          <a:effectLst/>
                        </a:rPr>
                        <a:t>Brysbaert</a:t>
                      </a:r>
                      <a:r>
                        <a:rPr lang="en-US" sz="1400" dirty="0">
                          <a:effectLst/>
                        </a:rPr>
                        <a:t> &amp; New, 2009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3.34 (0.68)</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1.59</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5.36</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7915801"/>
                  </a:ext>
                </a:extLst>
              </a:tr>
              <a:tr h="349104">
                <a:tc>
                  <a:txBody>
                    <a:bodyPr/>
                    <a:lstStyle/>
                    <a:p>
                      <a:pPr marL="0" marR="0" algn="ctr">
                        <a:lnSpc>
                          <a:spcPct val="150000"/>
                        </a:lnSpc>
                        <a:spcBef>
                          <a:spcPts val="0"/>
                        </a:spcBef>
                        <a:spcAft>
                          <a:spcPts val="0"/>
                        </a:spcAft>
                      </a:pPr>
                      <a:r>
                        <a:rPr lang="en-US" sz="1600" dirty="0">
                          <a:solidFill>
                            <a:schemeClr val="tx1"/>
                          </a:solidFill>
                          <a:effectLst/>
                        </a:rPr>
                        <a:t>Length</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4.81 (1.68)</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2.00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30270782"/>
                  </a:ext>
                </a:extLst>
              </a:tr>
              <a:tr h="349104">
                <a:tc>
                  <a:txBody>
                    <a:bodyPr/>
                    <a:lstStyle/>
                    <a:p>
                      <a:pPr marL="0" marR="0" algn="ctr">
                        <a:lnSpc>
                          <a:spcPct val="150000"/>
                        </a:lnSpc>
                        <a:spcBef>
                          <a:spcPts val="0"/>
                        </a:spcBef>
                        <a:spcAft>
                          <a:spcPts val="0"/>
                        </a:spcAft>
                      </a:pPr>
                      <a:r>
                        <a:rPr lang="en-US" sz="1600" dirty="0">
                          <a:solidFill>
                            <a:schemeClr val="tx1"/>
                          </a:solidFill>
                          <a:effectLst/>
                        </a:rPr>
                        <a:t>Ortho 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8.10 (7.47)</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0.00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29.00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82323214"/>
                  </a:ext>
                </a:extLst>
              </a:tr>
              <a:tr h="349104">
                <a:tc>
                  <a:txBody>
                    <a:bodyPr/>
                    <a:lstStyle/>
                    <a:p>
                      <a:pPr marL="0" marR="0" algn="ctr">
                        <a:lnSpc>
                          <a:spcPct val="150000"/>
                        </a:lnSpc>
                        <a:spcBef>
                          <a:spcPts val="0"/>
                        </a:spcBef>
                        <a:spcAft>
                          <a:spcPts val="0"/>
                        </a:spcAft>
                      </a:pPr>
                      <a:r>
                        <a:rPr lang="en-US" sz="1600" dirty="0">
                          <a:solidFill>
                            <a:schemeClr val="tx1"/>
                          </a:solidFill>
                          <a:effectLst/>
                        </a:rPr>
                        <a:t>Phono 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19.16 (15.93)</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0.00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59.00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17396145"/>
                  </a:ext>
                </a:extLst>
              </a:tr>
              <a:tr h="349104">
                <a:tc>
                  <a:txBody>
                    <a:bodyPr/>
                    <a:lstStyle/>
                    <a:p>
                      <a:pPr marL="0" marR="0" algn="ctr">
                        <a:lnSpc>
                          <a:spcPct val="150000"/>
                        </a:lnSpc>
                        <a:spcBef>
                          <a:spcPts val="0"/>
                        </a:spcBef>
                        <a:spcAft>
                          <a:spcPts val="0"/>
                        </a:spcAft>
                      </a:pPr>
                      <a:r>
                        <a:rPr lang="en-US" sz="1600" dirty="0">
                          <a:solidFill>
                            <a:schemeClr val="tx1"/>
                          </a:solidFill>
                          <a:effectLst/>
                        </a:rPr>
                        <a:t>Phonemes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3.86 (1.50)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10.00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87590315"/>
                  </a:ext>
                </a:extLst>
              </a:tr>
              <a:tr h="349104">
                <a:tc>
                  <a:txBody>
                    <a:bodyPr/>
                    <a:lstStyle/>
                    <a:p>
                      <a:pPr marL="0" marR="0" algn="ctr">
                        <a:lnSpc>
                          <a:spcPct val="150000"/>
                        </a:lnSpc>
                        <a:spcBef>
                          <a:spcPts val="0"/>
                        </a:spcBef>
                        <a:spcAft>
                          <a:spcPts val="0"/>
                        </a:spcAft>
                      </a:pPr>
                      <a:r>
                        <a:rPr lang="en-US" sz="1600" dirty="0">
                          <a:solidFill>
                            <a:schemeClr val="tx1"/>
                          </a:solidFill>
                          <a:effectLst/>
                        </a:rPr>
                        <a:t>Syllables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1.35 (0.65)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4.00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942997"/>
                  </a:ext>
                </a:extLst>
              </a:tr>
              <a:tr h="349104">
                <a:tc>
                  <a:txBody>
                    <a:bodyPr/>
                    <a:lstStyle/>
                    <a:p>
                      <a:pPr marL="0" marR="0" algn="ctr">
                        <a:lnSpc>
                          <a:spcPct val="150000"/>
                        </a:lnSpc>
                        <a:spcBef>
                          <a:spcPts val="0"/>
                        </a:spcBef>
                        <a:spcAft>
                          <a:spcPts val="0"/>
                        </a:spcAft>
                      </a:pPr>
                      <a:r>
                        <a:rPr lang="en-US" sz="1600" dirty="0">
                          <a:solidFill>
                            <a:schemeClr val="tx1"/>
                          </a:solidFill>
                          <a:effectLst/>
                        </a:rPr>
                        <a:t>Morphemes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1.06 (0.23)</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2.00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25002838"/>
                  </a:ext>
                </a:extLst>
              </a:tr>
              <a:tr h="349104">
                <a:tc>
                  <a:txBody>
                    <a:bodyPr/>
                    <a:lstStyle/>
                    <a:p>
                      <a:pPr marL="0" marR="0" algn="ctr">
                        <a:lnSpc>
                          <a:spcPct val="150000"/>
                        </a:lnSpc>
                        <a:spcBef>
                          <a:spcPts val="0"/>
                        </a:spcBef>
                        <a:spcAft>
                          <a:spcPts val="0"/>
                        </a:spcAft>
                      </a:pPr>
                      <a:r>
                        <a:rPr lang="en-US" sz="1600" dirty="0">
                          <a:solidFill>
                            <a:schemeClr val="tx1"/>
                          </a:solidFill>
                          <a:effectLst/>
                        </a:rPr>
                        <a:t>AOA</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Kuperman et al., 2012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4.92 (1.66)</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2.47</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11.63</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11623954"/>
                  </a:ext>
                </a:extLst>
              </a:tr>
              <a:tr h="349104">
                <a:tc>
                  <a:txBody>
                    <a:bodyPr/>
                    <a:lstStyle/>
                    <a:p>
                      <a:pPr marL="0" marR="0" algn="ctr">
                        <a:lnSpc>
                          <a:spcPct val="150000"/>
                        </a:lnSpc>
                        <a:spcBef>
                          <a:spcPts val="0"/>
                        </a:spcBef>
                        <a:spcAft>
                          <a:spcPts val="0"/>
                        </a:spcAft>
                      </a:pPr>
                      <a:r>
                        <a:rPr lang="en-US" sz="1600" dirty="0">
                          <a:solidFill>
                            <a:schemeClr val="tx1"/>
                          </a:solidFill>
                          <a:effectLst/>
                        </a:rPr>
                        <a:t>Valence</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Warriner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5.81 (1.13)</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1.95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7.89</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47993341"/>
                  </a:ext>
                </a:extLst>
              </a:tr>
              <a:tr h="349104">
                <a:tc>
                  <a:txBody>
                    <a:bodyPr/>
                    <a:lstStyle/>
                    <a:p>
                      <a:pPr marL="0" marR="0" algn="ctr">
                        <a:lnSpc>
                          <a:spcPct val="150000"/>
                        </a:lnSpc>
                        <a:spcBef>
                          <a:spcPts val="0"/>
                        </a:spcBef>
                        <a:spcAft>
                          <a:spcPts val="0"/>
                        </a:spcAft>
                      </a:pPr>
                      <a:r>
                        <a:rPr lang="en-US" sz="1600" dirty="0">
                          <a:solidFill>
                            <a:schemeClr val="tx1"/>
                          </a:solidFill>
                          <a:effectLst/>
                        </a:rPr>
                        <a:t>Imageability</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Toglia &amp; Battig, 1978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5.46 (0.75)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2.95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6.45</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53513149"/>
                  </a:ext>
                </a:extLst>
              </a:tr>
              <a:tr h="349104">
                <a:tc>
                  <a:txBody>
                    <a:bodyPr/>
                    <a:lstStyle/>
                    <a:p>
                      <a:pPr marL="0" marR="0" algn="ctr">
                        <a:lnSpc>
                          <a:spcPct val="150000"/>
                        </a:lnSpc>
                        <a:spcBef>
                          <a:spcPts val="0"/>
                        </a:spcBef>
                        <a:spcAft>
                          <a:spcPts val="0"/>
                        </a:spcAft>
                      </a:pPr>
                      <a:r>
                        <a:rPr lang="en-US" sz="1600" dirty="0">
                          <a:solidFill>
                            <a:schemeClr val="tx1"/>
                          </a:solidFill>
                          <a:effectLst/>
                        </a:rPr>
                        <a:t>Familiarity</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err="1">
                          <a:effectLst/>
                        </a:rPr>
                        <a:t>Toglia</a:t>
                      </a:r>
                      <a:r>
                        <a:rPr lang="en-US" sz="1400" dirty="0">
                          <a:effectLst/>
                        </a:rPr>
                        <a:t> &amp; </a:t>
                      </a:r>
                      <a:r>
                        <a:rPr lang="en-US" sz="1400" dirty="0" err="1">
                          <a:effectLst/>
                        </a:rPr>
                        <a:t>Battig</a:t>
                      </a:r>
                      <a:r>
                        <a:rPr lang="en-US" sz="1400" dirty="0">
                          <a:effectLst/>
                        </a:rPr>
                        <a:t>, 1978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6.28 (0.29)</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solidFill>
                      <a:srgbClr val="CFD5EA"/>
                    </a:solidFill>
                  </a:tcPr>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5.19</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6.85</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07837108"/>
                  </a:ext>
                </a:extLst>
              </a:tr>
              <a:tr h="349104">
                <a:tc>
                  <a:txBody>
                    <a:bodyPr/>
                    <a:lstStyle/>
                    <a:p>
                      <a:pPr marL="0" marR="0" algn="ctr">
                        <a:lnSpc>
                          <a:spcPct val="150000"/>
                        </a:lnSpc>
                        <a:spcBef>
                          <a:spcPts val="0"/>
                        </a:spcBef>
                        <a:spcAft>
                          <a:spcPts val="0"/>
                        </a:spcAft>
                      </a:pPr>
                      <a:r>
                        <a:rPr lang="en-US" sz="1600" dirty="0">
                          <a:solidFill>
                            <a:schemeClr val="tx1"/>
                          </a:solidFill>
                          <a:effectLst/>
                        </a:rPr>
                        <a:t>FSS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16.58 (12.95)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57.00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56775686"/>
                  </a:ext>
                </a:extLst>
              </a:tr>
              <a:tr h="349104">
                <a:tc>
                  <a:txBody>
                    <a:bodyPr/>
                    <a:lstStyle/>
                    <a:p>
                      <a:pPr marL="0" marR="0" algn="ctr">
                        <a:lnSpc>
                          <a:spcPct val="150000"/>
                        </a:lnSpc>
                        <a:spcBef>
                          <a:spcPts val="0"/>
                        </a:spcBef>
                        <a:spcAft>
                          <a:spcPts val="0"/>
                        </a:spcAft>
                      </a:pPr>
                      <a:r>
                        <a:rPr lang="en-US" sz="1600" dirty="0">
                          <a:solidFill>
                            <a:schemeClr val="tx1"/>
                          </a:solidFill>
                          <a:effectLst/>
                        </a:rPr>
                        <a:t>COSC</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91.28 (89.90)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2.00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462.00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97980793"/>
                  </a:ext>
                </a:extLst>
              </a:tr>
            </a:tbl>
          </a:graphicData>
        </a:graphic>
      </p:graphicFrame>
      <p:sp>
        <p:nvSpPr>
          <p:cNvPr id="6" name="TextBox 5">
            <a:extLst>
              <a:ext uri="{FF2B5EF4-FFF2-40B4-BE49-F238E27FC236}">
                <a16:creationId xmlns:a16="http://schemas.microsoft.com/office/drawing/2014/main" id="{6726A1C6-C9A7-48B5-B67E-5E1483D4B5DC}"/>
              </a:ext>
            </a:extLst>
          </p:cNvPr>
          <p:cNvSpPr txBox="1"/>
          <p:nvPr/>
        </p:nvSpPr>
        <p:spPr>
          <a:xfrm>
            <a:off x="4001587" y="627867"/>
            <a:ext cx="3540035" cy="430887"/>
          </a:xfrm>
          <a:prstGeom prst="rect">
            <a:avLst/>
          </a:prstGeom>
          <a:noFill/>
        </p:spPr>
        <p:txBody>
          <a:bodyPr wrap="square" rtlCol="0">
            <a:spAutoFit/>
          </a:bodyPr>
          <a:lstStyle/>
          <a:p>
            <a:pPr algn="ctr"/>
            <a:r>
              <a:rPr lang="en-US" sz="2200" b="1" dirty="0">
                <a:solidFill>
                  <a:schemeClr val="accent1"/>
                </a:solidFill>
              </a:rPr>
              <a:t>Target Items</a:t>
            </a:r>
          </a:p>
        </p:txBody>
      </p:sp>
    </p:spTree>
    <p:extLst>
      <p:ext uri="{BB962C8B-B14F-4D97-AF65-F5344CB8AC3E}">
        <p14:creationId xmlns:p14="http://schemas.microsoft.com/office/powerpoint/2010/main" val="3949986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41300"/>
            <a:ext cx="8761413" cy="708025"/>
          </a:xfrm>
        </p:spPr>
        <p:txBody>
          <a:bodyPr>
            <a:normAutofit/>
          </a:bodyPr>
          <a:lstStyle/>
          <a:p>
            <a:pPr algn="ctr"/>
            <a:r>
              <a:rPr lang="en-US" sz="3200" dirty="0">
                <a:solidFill>
                  <a:schemeClr val="tx1"/>
                </a:solidFill>
              </a:rPr>
              <a:t>Mean Judgment and Recall Scores</a:t>
            </a:r>
          </a:p>
        </p:txBody>
      </p:sp>
      <p:sp>
        <p:nvSpPr>
          <p:cNvPr id="3" name="TextBox 2">
            <a:extLst>
              <a:ext uri="{FF2B5EF4-FFF2-40B4-BE49-F238E27FC236}">
                <a16:creationId xmlns:a16="http://schemas.microsoft.com/office/drawing/2014/main" id="{E238B1EB-2256-419A-B061-97FA5EEEFDA5}"/>
              </a:ext>
            </a:extLst>
          </p:cNvPr>
          <p:cNvSpPr txBox="1"/>
          <p:nvPr/>
        </p:nvSpPr>
        <p:spPr>
          <a:xfrm>
            <a:off x="1309697" y="1506169"/>
            <a:ext cx="4176214" cy="461665"/>
          </a:xfrm>
          <a:prstGeom prst="rect">
            <a:avLst/>
          </a:prstGeom>
          <a:noFill/>
        </p:spPr>
        <p:txBody>
          <a:bodyPr wrap="square" rtlCol="0">
            <a:spAutoFit/>
          </a:bodyPr>
          <a:lstStyle/>
          <a:p>
            <a:pPr algn="ctr"/>
            <a:r>
              <a:rPr lang="en-US" sz="2400" dirty="0"/>
              <a:t>Experiment One</a:t>
            </a:r>
          </a:p>
        </p:txBody>
      </p:sp>
      <p:sp>
        <p:nvSpPr>
          <p:cNvPr id="5" name="TextBox 4">
            <a:extLst>
              <a:ext uri="{FF2B5EF4-FFF2-40B4-BE49-F238E27FC236}">
                <a16:creationId xmlns:a16="http://schemas.microsoft.com/office/drawing/2014/main" id="{FE4653A5-8FD2-4AAF-B9C2-26CE9ED3B5D0}"/>
              </a:ext>
            </a:extLst>
          </p:cNvPr>
          <p:cNvSpPr txBox="1"/>
          <p:nvPr/>
        </p:nvSpPr>
        <p:spPr>
          <a:xfrm>
            <a:off x="6706091" y="1506168"/>
            <a:ext cx="4176214" cy="461665"/>
          </a:xfrm>
          <a:prstGeom prst="rect">
            <a:avLst/>
          </a:prstGeom>
          <a:noFill/>
        </p:spPr>
        <p:txBody>
          <a:bodyPr wrap="square" rtlCol="0">
            <a:spAutoFit/>
          </a:bodyPr>
          <a:lstStyle/>
          <a:p>
            <a:pPr algn="ctr"/>
            <a:r>
              <a:rPr lang="en-US" sz="2400" dirty="0"/>
              <a:t>Experiment Two</a:t>
            </a:r>
          </a:p>
        </p:txBody>
      </p:sp>
      <p:pic>
        <p:nvPicPr>
          <p:cNvPr id="7" name="Picture 6">
            <a:extLst>
              <a:ext uri="{FF2B5EF4-FFF2-40B4-BE49-F238E27FC236}">
                <a16:creationId xmlns:a16="http://schemas.microsoft.com/office/drawing/2014/main" id="{5DC317F9-5C16-4FC1-A916-F665075BA23F}"/>
              </a:ext>
            </a:extLst>
          </p:cNvPr>
          <p:cNvPicPr>
            <a:picLocks noChangeAspect="1"/>
          </p:cNvPicPr>
          <p:nvPr/>
        </p:nvPicPr>
        <p:blipFill>
          <a:blip r:embed="rId3"/>
          <a:stretch>
            <a:fillRect/>
          </a:stretch>
        </p:blipFill>
        <p:spPr>
          <a:xfrm>
            <a:off x="626956" y="2165592"/>
            <a:ext cx="4831308" cy="4286329"/>
          </a:xfrm>
          <a:prstGeom prst="rect">
            <a:avLst/>
          </a:prstGeom>
        </p:spPr>
      </p:pic>
      <p:pic>
        <p:nvPicPr>
          <p:cNvPr id="8" name="Picture 7">
            <a:extLst>
              <a:ext uri="{FF2B5EF4-FFF2-40B4-BE49-F238E27FC236}">
                <a16:creationId xmlns:a16="http://schemas.microsoft.com/office/drawing/2014/main" id="{DEB5708F-C610-4D48-88A8-C41EB22D0D2D}"/>
              </a:ext>
            </a:extLst>
          </p:cNvPr>
          <p:cNvPicPr>
            <a:picLocks noChangeAspect="1"/>
          </p:cNvPicPr>
          <p:nvPr/>
        </p:nvPicPr>
        <p:blipFill>
          <a:blip r:embed="rId4"/>
          <a:stretch>
            <a:fillRect/>
          </a:stretch>
        </p:blipFill>
        <p:spPr>
          <a:xfrm>
            <a:off x="6096000" y="2165592"/>
            <a:ext cx="4831308" cy="4286329"/>
          </a:xfrm>
          <a:prstGeom prst="rect">
            <a:avLst/>
          </a:prstGeom>
        </p:spPr>
      </p:pic>
    </p:spTree>
    <p:extLst>
      <p:ext uri="{BB962C8B-B14F-4D97-AF65-F5344CB8AC3E}">
        <p14:creationId xmlns:p14="http://schemas.microsoft.com/office/powerpoint/2010/main" val="221187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7395B-D6C8-4A51-83E9-1EBD39A52D79}"/>
              </a:ext>
            </a:extLst>
          </p:cNvPr>
          <p:cNvSpPr>
            <a:spLocks noGrp="1"/>
          </p:cNvSpPr>
          <p:nvPr>
            <p:ph type="ctrTitle"/>
          </p:nvPr>
        </p:nvSpPr>
        <p:spPr/>
        <p:txBody>
          <a:bodyPr/>
          <a:lstStyle/>
          <a:p>
            <a:r>
              <a:rPr lang="en-US" dirty="0"/>
              <a:t>Results </a:t>
            </a:r>
          </a:p>
        </p:txBody>
      </p:sp>
      <p:sp>
        <p:nvSpPr>
          <p:cNvPr id="6" name="Subtitle 5">
            <a:extLst>
              <a:ext uri="{FF2B5EF4-FFF2-40B4-BE49-F238E27FC236}">
                <a16:creationId xmlns:a16="http://schemas.microsoft.com/office/drawing/2014/main" id="{F4481FB6-A13D-4B89-9856-22B6B496F744}"/>
              </a:ext>
            </a:extLst>
          </p:cNvPr>
          <p:cNvSpPr>
            <a:spLocks noGrp="1"/>
          </p:cNvSpPr>
          <p:nvPr>
            <p:ph type="subTitle" idx="1"/>
          </p:nvPr>
        </p:nvSpPr>
        <p:spPr/>
        <p:txBody>
          <a:bodyPr>
            <a:normAutofit/>
          </a:bodyPr>
          <a:lstStyle/>
          <a:p>
            <a:r>
              <a:rPr lang="en-US" sz="2000" dirty="0">
                <a:solidFill>
                  <a:schemeClr val="bg1"/>
                </a:solidFill>
              </a:rPr>
              <a:t>Experiment One</a:t>
            </a:r>
          </a:p>
        </p:txBody>
      </p:sp>
    </p:spTree>
    <p:extLst>
      <p:ext uri="{BB962C8B-B14F-4D97-AF65-F5344CB8AC3E}">
        <p14:creationId xmlns:p14="http://schemas.microsoft.com/office/powerpoint/2010/main" val="2358627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480F9-198B-480B-B4AB-B168E6F14935}"/>
              </a:ext>
            </a:extLst>
          </p:cNvPr>
          <p:cNvSpPr>
            <a:spLocks noGrp="1"/>
          </p:cNvSpPr>
          <p:nvPr>
            <p:ph type="title" idx="4294967295"/>
          </p:nvPr>
        </p:nvSpPr>
        <p:spPr>
          <a:xfrm>
            <a:off x="535577" y="329356"/>
            <a:ext cx="10019212" cy="728662"/>
          </a:xfrm>
        </p:spPr>
        <p:txBody>
          <a:bodyPr/>
          <a:lstStyle/>
          <a:p>
            <a:r>
              <a:rPr lang="en-US" dirty="0">
                <a:solidFill>
                  <a:schemeClr val="tx1"/>
                </a:solidFill>
              </a:rPr>
              <a:t>Hypothesis One</a:t>
            </a:r>
          </a:p>
        </p:txBody>
      </p:sp>
      <p:graphicFrame>
        <p:nvGraphicFramePr>
          <p:cNvPr id="4" name="Content Placeholder 3">
            <a:extLst>
              <a:ext uri="{FF2B5EF4-FFF2-40B4-BE49-F238E27FC236}">
                <a16:creationId xmlns:a16="http://schemas.microsoft.com/office/drawing/2014/main" id="{23FB9223-212D-4386-AE21-B7A0662694E9}"/>
              </a:ext>
            </a:extLst>
          </p:cNvPr>
          <p:cNvGraphicFramePr>
            <a:graphicFrameLocks noGrp="1"/>
          </p:cNvGraphicFramePr>
          <p:nvPr>
            <p:ph idx="4294967295"/>
            <p:extLst>
              <p:ext uri="{D42A27DB-BD31-4B8C-83A1-F6EECF244321}">
                <p14:modId xmlns:p14="http://schemas.microsoft.com/office/powerpoint/2010/main" val="3468509331"/>
              </p:ext>
            </p:extLst>
          </p:nvPr>
        </p:nvGraphicFramePr>
        <p:xfrm>
          <a:off x="5545183" y="1058018"/>
          <a:ext cx="5677988" cy="5470626"/>
        </p:xfrm>
        <a:graphic>
          <a:graphicData uri="http://schemas.openxmlformats.org/drawingml/2006/table">
            <a:tbl>
              <a:tblPr firstRow="1" firstCol="1" bandRow="1">
                <a:tableStyleId>{5C22544A-7EE6-4342-B048-85BDC9FD1C3A}</a:tableStyleId>
              </a:tblPr>
              <a:tblGrid>
                <a:gridCol w="1274872">
                  <a:extLst>
                    <a:ext uri="{9D8B030D-6E8A-4147-A177-3AD203B41FA5}">
                      <a16:colId xmlns:a16="http://schemas.microsoft.com/office/drawing/2014/main" val="563183044"/>
                    </a:ext>
                  </a:extLst>
                </a:gridCol>
                <a:gridCol w="2157154">
                  <a:extLst>
                    <a:ext uri="{9D8B030D-6E8A-4147-A177-3AD203B41FA5}">
                      <a16:colId xmlns:a16="http://schemas.microsoft.com/office/drawing/2014/main" val="198163497"/>
                    </a:ext>
                  </a:extLst>
                </a:gridCol>
                <a:gridCol w="1269060">
                  <a:extLst>
                    <a:ext uri="{9D8B030D-6E8A-4147-A177-3AD203B41FA5}">
                      <a16:colId xmlns:a16="http://schemas.microsoft.com/office/drawing/2014/main" val="3732526117"/>
                    </a:ext>
                  </a:extLst>
                </a:gridCol>
                <a:gridCol w="976902">
                  <a:extLst>
                    <a:ext uri="{9D8B030D-6E8A-4147-A177-3AD203B41FA5}">
                      <a16:colId xmlns:a16="http://schemas.microsoft.com/office/drawing/2014/main" val="2954494753"/>
                    </a:ext>
                  </a:extLst>
                </a:gridCol>
              </a:tblGrid>
              <a:tr h="498482">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solidFill>
                            <a:schemeClr val="tx1"/>
                          </a:solidFill>
                          <a:effectLst/>
                        </a:rPr>
                        <a:t>Mean (</a:t>
                      </a:r>
                      <a:r>
                        <a:rPr lang="en-US" sz="1400" i="1" dirty="0">
                          <a:solidFill>
                            <a:schemeClr val="tx1"/>
                          </a:solidFill>
                          <a:effectLst/>
                        </a:rPr>
                        <a:t>SD</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t</a:t>
                      </a:r>
                      <a:r>
                        <a:rPr lang="en-US" sz="1400" dirty="0">
                          <a:solidFill>
                            <a:schemeClr val="tx1"/>
                          </a:solidFill>
                          <a:effectLst/>
                        </a:rPr>
                        <a:t> (</a:t>
                      </a:r>
                      <a:r>
                        <a:rPr lang="en-US" sz="1400" dirty="0" err="1">
                          <a:solidFill>
                            <a:schemeClr val="tx1"/>
                          </a:solidFill>
                          <a:effectLst/>
                        </a:rPr>
                        <a:t>df</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extLst>
                  <a:ext uri="{0D108BD9-81ED-4DB2-BD59-A6C34878D82A}">
                    <a16:rowId xmlns:a16="http://schemas.microsoft.com/office/drawing/2014/main" val="3435279463"/>
                  </a:ext>
                </a:extLst>
              </a:tr>
              <a:tr h="498482">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.511 (0.245)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20.864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48813009"/>
                  </a:ext>
                </a:extLst>
              </a:tr>
              <a:tr h="421404">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-.030 (0.284)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-1.071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986167414"/>
                  </a:ext>
                </a:extLst>
              </a:tr>
              <a:tr h="407223">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.491 (0.379)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12.946 (99)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575110801"/>
                  </a:ext>
                </a:extLst>
              </a:tr>
              <a:tr h="398232">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.035 (0.317)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1.109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.270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187242894"/>
                  </a:ext>
                </a:extLst>
              </a:tr>
              <a:tr h="424927">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.587 (0.188)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31.530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29428377"/>
                  </a:ext>
                </a:extLst>
              </a:tr>
              <a:tr h="38080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.059 (0.243)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2.459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.016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834295135"/>
                  </a:ext>
                </a:extLst>
              </a:tr>
              <a:tr h="424926">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.118 (0.382)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3.128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204906294"/>
                  </a:ext>
                </a:extLst>
              </a:tr>
              <a:tr h="371812">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.085 (0.304)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2.816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430791281"/>
                  </a:ext>
                </a:extLst>
              </a:tr>
              <a:tr h="460339">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.656 (0.186)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35.475 (100)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16997034"/>
                  </a:ext>
                </a:extLst>
              </a:tr>
              <a:tr h="360047">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-.081 (0.239)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-3.405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17822426"/>
                  </a:ext>
                </a:extLst>
              </a:tr>
              <a:tr h="404489">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.192 (0.306)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6.290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592580218"/>
                  </a:ext>
                </a:extLst>
              </a:tr>
              <a:tr h="419462">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.188 (0.265)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7.111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915776420"/>
                  </a:ext>
                </a:extLst>
              </a:tr>
            </a:tbl>
          </a:graphicData>
        </a:graphic>
      </p:graphicFrame>
      <p:sp>
        <p:nvSpPr>
          <p:cNvPr id="7" name="TextBox 6">
            <a:extLst>
              <a:ext uri="{FF2B5EF4-FFF2-40B4-BE49-F238E27FC236}">
                <a16:creationId xmlns:a16="http://schemas.microsoft.com/office/drawing/2014/main" id="{DD74990C-56B0-4C9C-A91F-2BF998F5EAF6}"/>
              </a:ext>
            </a:extLst>
          </p:cNvPr>
          <p:cNvSpPr txBox="1"/>
          <p:nvPr/>
        </p:nvSpPr>
        <p:spPr>
          <a:xfrm>
            <a:off x="0" y="1343277"/>
            <a:ext cx="5212081" cy="9233297"/>
          </a:xfrm>
          <a:prstGeom prst="rect">
            <a:avLst/>
          </a:prstGeom>
          <a:noFill/>
        </p:spPr>
        <p:txBody>
          <a:bodyPr wrap="square" rtlCol="0">
            <a:spAutoFit/>
          </a:bodyPr>
          <a:lstStyle/>
          <a:p>
            <a:pPr marL="285750" indent="-285750">
              <a:buFont typeface="Courier New" panose="02070309020205020404" pitchFamily="49" charset="0"/>
              <a:buChar char="o"/>
            </a:pPr>
            <a:r>
              <a:rPr lang="en-US" dirty="0"/>
              <a:t>The JAM slope was successfully replicated for FSG in the associative judgment condition, with FSG significantly predicting association, although the slope was slightly higher than expected at 0.491. COS and LSA did not significantly predict association.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JAM slopes were not replicated semantic or thematic judgments.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Although JAM slopes were not perfectly replicated within each judgment type, the high intercepts and shallow slopes present in all three conditions are still indicative of overconfidence and insensitivity in participant judgments.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195446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56901-9CEE-423E-8C70-3AE3CA7CEA6F}"/>
              </a:ext>
            </a:extLst>
          </p:cNvPr>
          <p:cNvSpPr>
            <a:spLocks noGrp="1"/>
          </p:cNvSpPr>
          <p:nvPr>
            <p:ph type="title"/>
          </p:nvPr>
        </p:nvSpPr>
        <p:spPr/>
        <p:txBody>
          <a:bodyPr/>
          <a:lstStyle/>
          <a:p>
            <a:r>
              <a:rPr lang="en-US" dirty="0"/>
              <a:t>Hypotheses Two and Three</a:t>
            </a:r>
          </a:p>
        </p:txBody>
      </p:sp>
      <p:sp>
        <p:nvSpPr>
          <p:cNvPr id="3" name="Content Placeholder 2">
            <a:extLst>
              <a:ext uri="{FF2B5EF4-FFF2-40B4-BE49-F238E27FC236}">
                <a16:creationId xmlns:a16="http://schemas.microsoft.com/office/drawing/2014/main" id="{0E49495D-C229-43F7-B499-8F317F656D41}"/>
              </a:ext>
            </a:extLst>
          </p:cNvPr>
          <p:cNvSpPr>
            <a:spLocks noGrp="1"/>
          </p:cNvSpPr>
          <p:nvPr>
            <p:ph idx="1"/>
          </p:nvPr>
        </p:nvSpPr>
        <p:spPr/>
        <p:txBody>
          <a:bodyPr/>
          <a:lstStyle/>
          <a:p>
            <a:r>
              <a:rPr lang="en-US" sz="2000" dirty="0"/>
              <a:t>This set of hypotheses investigated the effects of associative, semantic, and thematic word overlap on judgments and recall.</a:t>
            </a:r>
          </a:p>
          <a:p>
            <a:pPr lvl="1"/>
            <a:r>
              <a:rPr lang="en-US" sz="1800" dirty="0"/>
              <a:t>Hypothesis Two investigated judgments</a:t>
            </a:r>
          </a:p>
          <a:p>
            <a:pPr lvl="1"/>
            <a:r>
              <a:rPr lang="en-US" sz="1800" dirty="0"/>
              <a:t>Hypothesis Three investigated recall</a:t>
            </a:r>
          </a:p>
          <a:p>
            <a:r>
              <a:rPr lang="en-US" sz="2000" dirty="0"/>
              <a:t>Both hypotheses used maximum likelihood multilevel models and tested for three-way interactions between the network norms. Hypothesis Three incorporated a logistic regression into the model to account for the binary nature of recall.</a:t>
            </a:r>
          </a:p>
          <a:p>
            <a:pPr marL="457200" lvl="1" indent="0">
              <a:buNone/>
            </a:pPr>
            <a:endParaRPr lang="en-US" dirty="0"/>
          </a:p>
        </p:txBody>
      </p:sp>
    </p:spTree>
    <p:extLst>
      <p:ext uri="{BB962C8B-B14F-4D97-AF65-F5344CB8AC3E}">
        <p14:creationId xmlns:p14="http://schemas.microsoft.com/office/powerpoint/2010/main" val="4031505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982" y="948115"/>
            <a:ext cx="8825659" cy="706964"/>
          </a:xfrm>
        </p:spPr>
        <p:txBody>
          <a:bodyPr/>
          <a:lstStyle/>
          <a:p>
            <a:r>
              <a:rPr lang="en-US" dirty="0"/>
              <a:t>MLM Results – Judgments</a:t>
            </a:r>
          </a:p>
        </p:txBody>
      </p:sp>
      <p:sp>
        <p:nvSpPr>
          <p:cNvPr id="3" name="Content Placeholder 2"/>
          <p:cNvSpPr>
            <a:spLocks noGrp="1"/>
          </p:cNvSpPr>
          <p:nvPr>
            <p:ph idx="1"/>
          </p:nvPr>
        </p:nvSpPr>
        <p:spPr>
          <a:xfrm>
            <a:off x="870982" y="2331845"/>
            <a:ext cx="10536253" cy="388620"/>
          </a:xfrm>
        </p:spPr>
        <p:txBody>
          <a:bodyPr>
            <a:normAutofit fontScale="92500" lnSpcReduction="20000"/>
          </a:bodyPr>
          <a:lstStyle/>
          <a:p>
            <a:pPr marL="0" indent="0" algn="ctr">
              <a:buNone/>
            </a:pPr>
            <a:r>
              <a:rPr lang="en-US" sz="2600" b="1" dirty="0"/>
              <a:t>Main Effects Table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490495945"/>
              </p:ext>
            </p:extLst>
          </p:nvPr>
        </p:nvGraphicFramePr>
        <p:xfrm>
          <a:off x="1289539" y="2880447"/>
          <a:ext cx="8928880" cy="2793522"/>
        </p:xfrm>
        <a:graphic>
          <a:graphicData uri="http://schemas.openxmlformats.org/drawingml/2006/table">
            <a:tbl>
              <a:tblPr firstRow="1" bandRow="1">
                <a:tableStyleId>{5C22544A-7EE6-4342-B048-85BDC9FD1C3A}</a:tableStyleId>
              </a:tblPr>
              <a:tblGrid>
                <a:gridCol w="1785776">
                  <a:extLst>
                    <a:ext uri="{9D8B030D-6E8A-4147-A177-3AD203B41FA5}">
                      <a16:colId xmlns:a16="http://schemas.microsoft.com/office/drawing/2014/main" val="3263831615"/>
                    </a:ext>
                  </a:extLst>
                </a:gridCol>
                <a:gridCol w="1785776">
                  <a:extLst>
                    <a:ext uri="{9D8B030D-6E8A-4147-A177-3AD203B41FA5}">
                      <a16:colId xmlns:a16="http://schemas.microsoft.com/office/drawing/2014/main" val="856007762"/>
                    </a:ext>
                  </a:extLst>
                </a:gridCol>
                <a:gridCol w="1785776">
                  <a:extLst>
                    <a:ext uri="{9D8B030D-6E8A-4147-A177-3AD203B41FA5}">
                      <a16:colId xmlns:a16="http://schemas.microsoft.com/office/drawing/2014/main" val="2159109262"/>
                    </a:ext>
                  </a:extLst>
                </a:gridCol>
                <a:gridCol w="1785776">
                  <a:extLst>
                    <a:ext uri="{9D8B030D-6E8A-4147-A177-3AD203B41FA5}">
                      <a16:colId xmlns:a16="http://schemas.microsoft.com/office/drawing/2014/main" val="3978553227"/>
                    </a:ext>
                  </a:extLst>
                </a:gridCol>
                <a:gridCol w="1785776">
                  <a:extLst>
                    <a:ext uri="{9D8B030D-6E8A-4147-A177-3AD203B41FA5}">
                      <a16:colId xmlns:a16="http://schemas.microsoft.com/office/drawing/2014/main" val="165992976"/>
                    </a:ext>
                  </a:extLst>
                </a:gridCol>
              </a:tblGrid>
              <a:tr h="702088">
                <a:tc>
                  <a:txBody>
                    <a:bodyPr/>
                    <a:lstStyle/>
                    <a:p>
                      <a:pPr algn="ctr"/>
                      <a:r>
                        <a:rPr lang="en-US" sz="2400" dirty="0">
                          <a:solidFill>
                            <a:schemeClr val="tx1"/>
                          </a:solidFill>
                        </a:rPr>
                        <a:t>IV</a:t>
                      </a:r>
                    </a:p>
                  </a:txBody>
                  <a:tcPr>
                    <a:solidFill>
                      <a:schemeClr val="bg1">
                        <a:lumMod val="95000"/>
                      </a:schemeClr>
                    </a:solidFill>
                  </a:tcPr>
                </a:tc>
                <a:tc>
                  <a:txBody>
                    <a:bodyPr/>
                    <a:lstStyle/>
                    <a:p>
                      <a:pPr algn="ctr"/>
                      <a:r>
                        <a:rPr lang="en-US" sz="2400" i="1" dirty="0">
                          <a:solidFill>
                            <a:schemeClr val="tx1"/>
                          </a:solidFill>
                        </a:rPr>
                        <a:t>b</a:t>
                      </a:r>
                    </a:p>
                  </a:txBody>
                  <a:tcPr>
                    <a:solidFill>
                      <a:schemeClr val="bg1">
                        <a:lumMod val="95000"/>
                      </a:schemeClr>
                    </a:solidFill>
                  </a:tcPr>
                </a:tc>
                <a:tc>
                  <a:txBody>
                    <a:bodyPr/>
                    <a:lstStyle/>
                    <a:p>
                      <a:pPr algn="ctr"/>
                      <a:r>
                        <a:rPr lang="en-US" sz="2400" dirty="0">
                          <a:solidFill>
                            <a:schemeClr val="tx1"/>
                          </a:solidFill>
                        </a:rPr>
                        <a:t>Std. Error</a:t>
                      </a:r>
                    </a:p>
                  </a:txBody>
                  <a:tcPr>
                    <a:solidFill>
                      <a:schemeClr val="bg1">
                        <a:lumMod val="95000"/>
                      </a:schemeClr>
                    </a:solidFill>
                  </a:tcPr>
                </a:tc>
                <a:tc>
                  <a:txBody>
                    <a:bodyPr/>
                    <a:lstStyle/>
                    <a:p>
                      <a:pPr algn="ctr"/>
                      <a:r>
                        <a:rPr lang="en-US" sz="2400" i="1" dirty="0">
                          <a:solidFill>
                            <a:schemeClr val="tx1"/>
                          </a:solidFill>
                        </a:rPr>
                        <a:t>t</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702088">
                <a:tc>
                  <a:txBody>
                    <a:bodyPr/>
                    <a:lstStyle/>
                    <a:p>
                      <a:pPr algn="ctr"/>
                      <a:r>
                        <a:rPr lang="en-US" sz="2400" b="1" dirty="0">
                          <a:solidFill>
                            <a:schemeClr val="tx1"/>
                          </a:solidFill>
                        </a:rPr>
                        <a:t>FSG</a:t>
                      </a:r>
                    </a:p>
                  </a:txBody>
                  <a:tcPr>
                    <a:solidFill>
                      <a:schemeClr val="tx2">
                        <a:lumMod val="20000"/>
                        <a:lumOff val="80000"/>
                      </a:schemeClr>
                    </a:solidFill>
                  </a:tcPr>
                </a:tc>
                <a:tc>
                  <a:txBody>
                    <a:bodyPr/>
                    <a:lstStyle/>
                    <a:p>
                      <a:pPr algn="ctr"/>
                      <a:r>
                        <a:rPr lang="en-US" sz="2400" b="0" dirty="0">
                          <a:solidFill>
                            <a:schemeClr val="tx1"/>
                          </a:solidFill>
                        </a:rPr>
                        <a:t>0.27</a:t>
                      </a:r>
                    </a:p>
                  </a:txBody>
                  <a:tcPr>
                    <a:solidFill>
                      <a:schemeClr val="tx2">
                        <a:lumMod val="20000"/>
                        <a:lumOff val="80000"/>
                      </a:schemeClr>
                    </a:solidFill>
                  </a:tcPr>
                </a:tc>
                <a:tc>
                  <a:txBody>
                    <a:bodyPr/>
                    <a:lstStyle/>
                    <a:p>
                      <a:pPr algn="ctr"/>
                      <a:r>
                        <a:rPr lang="en-US" sz="2400" b="0" dirty="0">
                          <a:solidFill>
                            <a:schemeClr val="tx1"/>
                          </a:solidFill>
                        </a:rPr>
                        <a:t>0.03</a:t>
                      </a:r>
                    </a:p>
                  </a:txBody>
                  <a:tcPr>
                    <a:solidFill>
                      <a:schemeClr val="tx2">
                        <a:lumMod val="20000"/>
                        <a:lumOff val="80000"/>
                      </a:schemeClr>
                    </a:solidFill>
                  </a:tcPr>
                </a:tc>
                <a:tc>
                  <a:txBody>
                    <a:bodyPr/>
                    <a:lstStyle/>
                    <a:p>
                      <a:pPr algn="ctr"/>
                      <a:r>
                        <a:rPr lang="en-US" sz="2400" b="0" dirty="0">
                          <a:solidFill>
                            <a:schemeClr val="tx1"/>
                          </a:solidFill>
                        </a:rPr>
                        <a:t>9.42</a:t>
                      </a:r>
                    </a:p>
                  </a:txBody>
                  <a:tcPr>
                    <a:solidFill>
                      <a:schemeClr val="tx2">
                        <a:lumMod val="20000"/>
                        <a:lumOff val="80000"/>
                      </a:schemeClr>
                    </a:solidFill>
                  </a:tcPr>
                </a:tc>
                <a:tc>
                  <a:txBody>
                    <a:bodyPr/>
                    <a:lstStyle/>
                    <a:p>
                      <a:pPr algn="ctr"/>
                      <a:r>
                        <a:rPr lang="en-US" sz="2400" b="0" dirty="0">
                          <a:solidFill>
                            <a:schemeClr val="tx1"/>
                          </a:solidFill>
                        </a:rPr>
                        <a:t>&lt; .001</a:t>
                      </a:r>
                    </a:p>
                  </a:txBody>
                  <a:tcPr>
                    <a:solidFill>
                      <a:schemeClr val="tx2">
                        <a:lumMod val="20000"/>
                        <a:lumOff val="80000"/>
                      </a:schemeClr>
                    </a:solidFill>
                  </a:tcPr>
                </a:tc>
                <a:extLst>
                  <a:ext uri="{0D108BD9-81ED-4DB2-BD59-A6C34878D82A}">
                    <a16:rowId xmlns:a16="http://schemas.microsoft.com/office/drawing/2014/main" val="2020824126"/>
                  </a:ext>
                </a:extLst>
              </a:tr>
              <a:tr h="663033">
                <a:tc>
                  <a:txBody>
                    <a:bodyPr/>
                    <a:lstStyle/>
                    <a:p>
                      <a:pPr algn="ctr"/>
                      <a:r>
                        <a:rPr lang="en-US" sz="2400" b="1" dirty="0"/>
                        <a:t>COS</a:t>
                      </a:r>
                    </a:p>
                  </a:txBody>
                  <a:tcPr>
                    <a:solidFill>
                      <a:schemeClr val="bg1">
                        <a:lumMod val="95000"/>
                      </a:schemeClr>
                    </a:solidFill>
                  </a:tcPr>
                </a:tc>
                <a:tc>
                  <a:txBody>
                    <a:bodyPr/>
                    <a:lstStyle/>
                    <a:p>
                      <a:pPr algn="ctr"/>
                      <a:r>
                        <a:rPr lang="en-US" sz="2400" b="0" dirty="0"/>
                        <a:t>-0.10</a:t>
                      </a:r>
                    </a:p>
                  </a:txBody>
                  <a:tcPr>
                    <a:solidFill>
                      <a:schemeClr val="bg1">
                        <a:lumMod val="95000"/>
                      </a:schemeClr>
                    </a:solidFill>
                  </a:tcPr>
                </a:tc>
                <a:tc>
                  <a:txBody>
                    <a:bodyPr/>
                    <a:lstStyle/>
                    <a:p>
                      <a:pPr algn="ctr"/>
                      <a:r>
                        <a:rPr lang="en-US" sz="2400" b="0" dirty="0"/>
                        <a:t>0.02</a:t>
                      </a:r>
                    </a:p>
                  </a:txBody>
                  <a:tcPr>
                    <a:solidFill>
                      <a:schemeClr val="bg1">
                        <a:lumMod val="95000"/>
                      </a:schemeClr>
                    </a:solidFill>
                  </a:tcPr>
                </a:tc>
                <a:tc>
                  <a:txBody>
                    <a:bodyPr/>
                    <a:lstStyle/>
                    <a:p>
                      <a:pPr algn="ctr"/>
                      <a:r>
                        <a:rPr lang="en-US" sz="2400" b="0" dirty="0"/>
                        <a:t>-6.08</a:t>
                      </a:r>
                    </a:p>
                  </a:txBody>
                  <a:tcPr>
                    <a:solidFill>
                      <a:schemeClr val="bg1">
                        <a:lumMod val="95000"/>
                      </a:schemeClr>
                    </a:solidFill>
                  </a:tcPr>
                </a:tc>
                <a:tc>
                  <a:txBody>
                    <a:bodyPr/>
                    <a:lstStyle/>
                    <a:p>
                      <a:pPr algn="ctr"/>
                      <a:r>
                        <a:rPr lang="en-US" sz="2400" b="0" dirty="0"/>
                        <a:t>&lt; .001</a:t>
                      </a:r>
                    </a:p>
                  </a:txBody>
                  <a:tcPr>
                    <a:solidFill>
                      <a:schemeClr val="bg1">
                        <a:lumMod val="95000"/>
                      </a:schemeClr>
                    </a:solidFill>
                  </a:tcPr>
                </a:tc>
                <a:extLst>
                  <a:ext uri="{0D108BD9-81ED-4DB2-BD59-A6C34878D82A}">
                    <a16:rowId xmlns:a16="http://schemas.microsoft.com/office/drawing/2014/main" val="63078277"/>
                  </a:ext>
                </a:extLst>
              </a:tr>
              <a:tr h="726313">
                <a:tc>
                  <a:txBody>
                    <a:bodyPr/>
                    <a:lstStyle/>
                    <a:p>
                      <a:pPr algn="ctr"/>
                      <a:r>
                        <a:rPr lang="en-US" sz="2400" b="1" dirty="0"/>
                        <a:t>LSA</a:t>
                      </a:r>
                    </a:p>
                  </a:txBody>
                  <a:tcPr>
                    <a:solidFill>
                      <a:schemeClr val="tx2">
                        <a:lumMod val="20000"/>
                        <a:lumOff val="80000"/>
                      </a:schemeClr>
                    </a:solidFill>
                  </a:tcPr>
                </a:tc>
                <a:tc>
                  <a:txBody>
                    <a:bodyPr/>
                    <a:lstStyle/>
                    <a:p>
                      <a:pPr algn="ctr"/>
                      <a:r>
                        <a:rPr lang="en-US" sz="2400" b="0" dirty="0"/>
                        <a:t>0.09</a:t>
                      </a:r>
                    </a:p>
                  </a:txBody>
                  <a:tcPr>
                    <a:solidFill>
                      <a:schemeClr val="tx2">
                        <a:lumMod val="20000"/>
                        <a:lumOff val="80000"/>
                      </a:schemeClr>
                    </a:solidFill>
                  </a:tcPr>
                </a:tc>
                <a:tc>
                  <a:txBody>
                    <a:bodyPr/>
                    <a:lstStyle/>
                    <a:p>
                      <a:pPr algn="ctr"/>
                      <a:r>
                        <a:rPr lang="en-US" sz="2400" b="0" dirty="0"/>
                        <a:t>0.02</a:t>
                      </a:r>
                    </a:p>
                  </a:txBody>
                  <a:tcPr>
                    <a:solidFill>
                      <a:schemeClr val="tx2">
                        <a:lumMod val="20000"/>
                        <a:lumOff val="80000"/>
                      </a:schemeClr>
                    </a:solidFill>
                  </a:tcPr>
                </a:tc>
                <a:tc>
                  <a:txBody>
                    <a:bodyPr/>
                    <a:lstStyle/>
                    <a:p>
                      <a:pPr algn="ctr"/>
                      <a:r>
                        <a:rPr lang="en-US" sz="2400" b="0" dirty="0"/>
                        <a:t>4.20</a:t>
                      </a:r>
                    </a:p>
                  </a:txBody>
                  <a:tcPr>
                    <a:solidFill>
                      <a:schemeClr val="tx2">
                        <a:lumMod val="20000"/>
                        <a:lumOff val="80000"/>
                      </a:schemeClr>
                    </a:solidFill>
                  </a:tcPr>
                </a:tc>
                <a:tc>
                  <a:txBody>
                    <a:bodyPr/>
                    <a:lstStyle/>
                    <a:p>
                      <a:pPr algn="ctr"/>
                      <a:r>
                        <a:rPr lang="en-US" sz="2400" b="0" dirty="0"/>
                        <a:t>&lt; .001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2426024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982" y="937731"/>
            <a:ext cx="8825659" cy="706964"/>
          </a:xfrm>
        </p:spPr>
        <p:txBody>
          <a:bodyPr/>
          <a:lstStyle/>
          <a:p>
            <a:r>
              <a:rPr lang="en-US" dirty="0"/>
              <a:t>MLM Results – Recall</a:t>
            </a:r>
          </a:p>
        </p:txBody>
      </p:sp>
      <p:sp>
        <p:nvSpPr>
          <p:cNvPr id="3" name="Content Placeholder 2"/>
          <p:cNvSpPr>
            <a:spLocks noGrp="1"/>
          </p:cNvSpPr>
          <p:nvPr>
            <p:ph idx="1"/>
          </p:nvPr>
        </p:nvSpPr>
        <p:spPr>
          <a:xfrm>
            <a:off x="870982" y="2331845"/>
            <a:ext cx="10536253" cy="388620"/>
          </a:xfrm>
        </p:spPr>
        <p:txBody>
          <a:bodyPr>
            <a:normAutofit fontScale="92500" lnSpcReduction="20000"/>
          </a:bodyPr>
          <a:lstStyle/>
          <a:p>
            <a:pPr marL="0" indent="0" algn="ctr">
              <a:buNone/>
            </a:pPr>
            <a:r>
              <a:rPr lang="en-US" sz="2600" b="1" dirty="0"/>
              <a:t>Main Effects Table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1641364232"/>
              </p:ext>
            </p:extLst>
          </p:nvPr>
        </p:nvGraphicFramePr>
        <p:xfrm>
          <a:off x="1312985" y="2880446"/>
          <a:ext cx="8905435" cy="2816969"/>
        </p:xfrm>
        <a:graphic>
          <a:graphicData uri="http://schemas.openxmlformats.org/drawingml/2006/table">
            <a:tbl>
              <a:tblPr firstRow="1" bandRow="1">
                <a:tableStyleId>{5C22544A-7EE6-4342-B048-85BDC9FD1C3A}</a:tableStyleId>
              </a:tblPr>
              <a:tblGrid>
                <a:gridCol w="1781087">
                  <a:extLst>
                    <a:ext uri="{9D8B030D-6E8A-4147-A177-3AD203B41FA5}">
                      <a16:colId xmlns:a16="http://schemas.microsoft.com/office/drawing/2014/main" val="3263831615"/>
                    </a:ext>
                  </a:extLst>
                </a:gridCol>
                <a:gridCol w="1781087">
                  <a:extLst>
                    <a:ext uri="{9D8B030D-6E8A-4147-A177-3AD203B41FA5}">
                      <a16:colId xmlns:a16="http://schemas.microsoft.com/office/drawing/2014/main" val="856007762"/>
                    </a:ext>
                  </a:extLst>
                </a:gridCol>
                <a:gridCol w="1781087">
                  <a:extLst>
                    <a:ext uri="{9D8B030D-6E8A-4147-A177-3AD203B41FA5}">
                      <a16:colId xmlns:a16="http://schemas.microsoft.com/office/drawing/2014/main" val="2159109262"/>
                    </a:ext>
                  </a:extLst>
                </a:gridCol>
                <a:gridCol w="1781087">
                  <a:extLst>
                    <a:ext uri="{9D8B030D-6E8A-4147-A177-3AD203B41FA5}">
                      <a16:colId xmlns:a16="http://schemas.microsoft.com/office/drawing/2014/main" val="3978553227"/>
                    </a:ext>
                  </a:extLst>
                </a:gridCol>
                <a:gridCol w="1781087">
                  <a:extLst>
                    <a:ext uri="{9D8B030D-6E8A-4147-A177-3AD203B41FA5}">
                      <a16:colId xmlns:a16="http://schemas.microsoft.com/office/drawing/2014/main" val="165992976"/>
                    </a:ext>
                  </a:extLst>
                </a:gridCol>
              </a:tblGrid>
              <a:tr h="707981">
                <a:tc>
                  <a:txBody>
                    <a:bodyPr/>
                    <a:lstStyle/>
                    <a:p>
                      <a:pPr algn="ctr"/>
                      <a:r>
                        <a:rPr lang="en-US" sz="2400" dirty="0">
                          <a:solidFill>
                            <a:schemeClr val="tx1"/>
                          </a:solidFill>
                        </a:rPr>
                        <a:t>IV</a:t>
                      </a:r>
                    </a:p>
                  </a:txBody>
                  <a:tcPr>
                    <a:solidFill>
                      <a:schemeClr val="bg1">
                        <a:lumMod val="95000"/>
                      </a:schemeClr>
                    </a:solidFill>
                  </a:tcPr>
                </a:tc>
                <a:tc>
                  <a:txBody>
                    <a:bodyPr/>
                    <a:lstStyle/>
                    <a:p>
                      <a:pPr algn="ctr"/>
                      <a:r>
                        <a:rPr lang="en-US" sz="2400" i="1" dirty="0">
                          <a:solidFill>
                            <a:schemeClr val="tx1"/>
                          </a:solidFill>
                        </a:rPr>
                        <a:t>b</a:t>
                      </a:r>
                    </a:p>
                  </a:txBody>
                  <a:tcPr>
                    <a:solidFill>
                      <a:schemeClr val="bg1">
                        <a:lumMod val="95000"/>
                      </a:schemeClr>
                    </a:solidFill>
                  </a:tcPr>
                </a:tc>
                <a:tc>
                  <a:txBody>
                    <a:bodyPr/>
                    <a:lstStyle/>
                    <a:p>
                      <a:pPr algn="ctr"/>
                      <a:r>
                        <a:rPr lang="en-US" sz="2400" dirty="0">
                          <a:solidFill>
                            <a:schemeClr val="tx1"/>
                          </a:solidFill>
                        </a:rPr>
                        <a:t>Std. Error</a:t>
                      </a:r>
                    </a:p>
                  </a:txBody>
                  <a:tcPr>
                    <a:solidFill>
                      <a:schemeClr val="bg1">
                        <a:lumMod val="95000"/>
                      </a:schemeClr>
                    </a:solidFill>
                  </a:tcPr>
                </a:tc>
                <a:tc>
                  <a:txBody>
                    <a:bodyPr/>
                    <a:lstStyle/>
                    <a:p>
                      <a:pPr algn="ctr"/>
                      <a:r>
                        <a:rPr lang="en-US" sz="2400" i="1" dirty="0">
                          <a:solidFill>
                            <a:schemeClr val="tx1"/>
                          </a:solidFill>
                        </a:rPr>
                        <a:t>z</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707981">
                <a:tc>
                  <a:txBody>
                    <a:bodyPr/>
                    <a:lstStyle/>
                    <a:p>
                      <a:pPr algn="ctr"/>
                      <a:r>
                        <a:rPr lang="en-US" sz="2400" b="1" dirty="0">
                          <a:solidFill>
                            <a:schemeClr val="tx1"/>
                          </a:solidFill>
                        </a:rPr>
                        <a:t>FSG</a:t>
                      </a:r>
                    </a:p>
                  </a:txBody>
                  <a:tcPr>
                    <a:solidFill>
                      <a:schemeClr val="tx2">
                        <a:lumMod val="20000"/>
                        <a:lumOff val="80000"/>
                      </a:schemeClr>
                    </a:solidFill>
                  </a:tcPr>
                </a:tc>
                <a:tc>
                  <a:txBody>
                    <a:bodyPr/>
                    <a:lstStyle/>
                    <a:p>
                      <a:pPr algn="ctr"/>
                      <a:r>
                        <a:rPr lang="en-US" sz="2400" b="0" dirty="0">
                          <a:solidFill>
                            <a:schemeClr val="tx1"/>
                          </a:solidFill>
                        </a:rPr>
                        <a:t>0.65</a:t>
                      </a:r>
                    </a:p>
                  </a:txBody>
                  <a:tcPr>
                    <a:solidFill>
                      <a:schemeClr val="tx2">
                        <a:lumMod val="20000"/>
                        <a:lumOff val="80000"/>
                      </a:schemeClr>
                    </a:solidFill>
                  </a:tcPr>
                </a:tc>
                <a:tc>
                  <a:txBody>
                    <a:bodyPr/>
                    <a:lstStyle/>
                    <a:p>
                      <a:pPr algn="ctr"/>
                      <a:r>
                        <a:rPr lang="en-US" sz="2400" b="0" dirty="0">
                          <a:solidFill>
                            <a:schemeClr val="tx1"/>
                          </a:solidFill>
                        </a:rPr>
                        <a:t>0.04</a:t>
                      </a:r>
                    </a:p>
                  </a:txBody>
                  <a:tcPr>
                    <a:solidFill>
                      <a:schemeClr val="tx2">
                        <a:lumMod val="20000"/>
                        <a:lumOff val="80000"/>
                      </a:schemeClr>
                    </a:solidFill>
                  </a:tcPr>
                </a:tc>
                <a:tc>
                  <a:txBody>
                    <a:bodyPr/>
                    <a:lstStyle/>
                    <a:p>
                      <a:pPr algn="ctr"/>
                      <a:r>
                        <a:rPr lang="en-US" sz="2400" b="0" dirty="0">
                          <a:solidFill>
                            <a:schemeClr val="tx1"/>
                          </a:solidFill>
                        </a:rPr>
                        <a:t>14.68</a:t>
                      </a:r>
                    </a:p>
                  </a:txBody>
                  <a:tcPr>
                    <a:solidFill>
                      <a:schemeClr val="tx2">
                        <a:lumMod val="20000"/>
                        <a:lumOff val="80000"/>
                      </a:schemeClr>
                    </a:solidFill>
                  </a:tcPr>
                </a:tc>
                <a:tc>
                  <a:txBody>
                    <a:bodyPr/>
                    <a:lstStyle/>
                    <a:p>
                      <a:pPr algn="ctr"/>
                      <a:r>
                        <a:rPr lang="en-US" sz="2400" b="0">
                          <a:solidFill>
                            <a:schemeClr val="tx1"/>
                          </a:solidFill>
                        </a:rPr>
                        <a:t>&lt; .001</a:t>
                      </a:r>
                      <a:endParaRPr lang="en-US" sz="2400" b="0" dirty="0">
                        <a:solidFill>
                          <a:schemeClr val="tx1"/>
                        </a:solidFill>
                      </a:endParaRPr>
                    </a:p>
                  </a:txBody>
                  <a:tcPr>
                    <a:solidFill>
                      <a:schemeClr val="tx2">
                        <a:lumMod val="20000"/>
                        <a:lumOff val="80000"/>
                      </a:schemeClr>
                    </a:solidFill>
                  </a:tcPr>
                </a:tc>
                <a:extLst>
                  <a:ext uri="{0D108BD9-81ED-4DB2-BD59-A6C34878D82A}">
                    <a16:rowId xmlns:a16="http://schemas.microsoft.com/office/drawing/2014/main" val="2020824126"/>
                  </a:ext>
                </a:extLst>
              </a:tr>
              <a:tr h="668598">
                <a:tc>
                  <a:txBody>
                    <a:bodyPr/>
                    <a:lstStyle/>
                    <a:p>
                      <a:pPr algn="ctr"/>
                      <a:r>
                        <a:rPr lang="en-US" sz="2400" b="1" dirty="0"/>
                        <a:t>COS</a:t>
                      </a:r>
                    </a:p>
                  </a:txBody>
                  <a:tcPr>
                    <a:solidFill>
                      <a:schemeClr val="bg1">
                        <a:lumMod val="95000"/>
                      </a:schemeClr>
                    </a:solidFill>
                  </a:tcPr>
                </a:tc>
                <a:tc>
                  <a:txBody>
                    <a:bodyPr/>
                    <a:lstStyle/>
                    <a:p>
                      <a:pPr algn="ctr"/>
                      <a:r>
                        <a:rPr lang="en-US" sz="2400" b="0" dirty="0"/>
                        <a:t>0.18</a:t>
                      </a:r>
                    </a:p>
                  </a:txBody>
                  <a:tcPr>
                    <a:solidFill>
                      <a:schemeClr val="bg1">
                        <a:lumMod val="95000"/>
                      </a:schemeClr>
                    </a:solidFill>
                  </a:tcPr>
                </a:tc>
                <a:tc>
                  <a:txBody>
                    <a:bodyPr/>
                    <a:lstStyle/>
                    <a:p>
                      <a:pPr algn="ctr"/>
                      <a:r>
                        <a:rPr lang="en-US" sz="2400" b="0" dirty="0"/>
                        <a:t>0.03</a:t>
                      </a:r>
                    </a:p>
                  </a:txBody>
                  <a:tcPr>
                    <a:solidFill>
                      <a:schemeClr val="bg1">
                        <a:lumMod val="95000"/>
                      </a:schemeClr>
                    </a:solidFill>
                  </a:tcPr>
                </a:tc>
                <a:tc>
                  <a:txBody>
                    <a:bodyPr/>
                    <a:lstStyle/>
                    <a:p>
                      <a:pPr algn="ctr"/>
                      <a:r>
                        <a:rPr lang="en-US" sz="2400" b="0" dirty="0"/>
                        <a:t>5.54</a:t>
                      </a:r>
                    </a:p>
                  </a:txBody>
                  <a:tcPr>
                    <a:solidFill>
                      <a:schemeClr val="bg1">
                        <a:lumMod val="95000"/>
                      </a:schemeClr>
                    </a:solidFill>
                  </a:tcPr>
                </a:tc>
                <a:tc>
                  <a:txBody>
                    <a:bodyPr/>
                    <a:lstStyle/>
                    <a:p>
                      <a:pPr algn="ctr"/>
                      <a:r>
                        <a:rPr lang="en-US" sz="2400" b="0" dirty="0"/>
                        <a:t>&lt; .001</a:t>
                      </a:r>
                    </a:p>
                  </a:txBody>
                  <a:tcPr>
                    <a:solidFill>
                      <a:schemeClr val="bg1">
                        <a:lumMod val="95000"/>
                      </a:schemeClr>
                    </a:solidFill>
                  </a:tcPr>
                </a:tc>
                <a:extLst>
                  <a:ext uri="{0D108BD9-81ED-4DB2-BD59-A6C34878D82A}">
                    <a16:rowId xmlns:a16="http://schemas.microsoft.com/office/drawing/2014/main" val="63078277"/>
                  </a:ext>
                </a:extLst>
              </a:tr>
              <a:tr h="732409">
                <a:tc>
                  <a:txBody>
                    <a:bodyPr/>
                    <a:lstStyle/>
                    <a:p>
                      <a:pPr algn="ctr"/>
                      <a:r>
                        <a:rPr lang="en-US" sz="2400" b="1" dirty="0"/>
                        <a:t>LSA</a:t>
                      </a:r>
                    </a:p>
                  </a:txBody>
                  <a:tcPr>
                    <a:solidFill>
                      <a:schemeClr val="tx2">
                        <a:lumMod val="20000"/>
                        <a:lumOff val="80000"/>
                      </a:schemeClr>
                    </a:solidFill>
                  </a:tcPr>
                </a:tc>
                <a:tc>
                  <a:txBody>
                    <a:bodyPr/>
                    <a:lstStyle/>
                    <a:p>
                      <a:pPr algn="ctr"/>
                      <a:r>
                        <a:rPr lang="en-US" sz="2400" b="0" dirty="0"/>
                        <a:t>-0.06</a:t>
                      </a:r>
                    </a:p>
                  </a:txBody>
                  <a:tcPr>
                    <a:solidFill>
                      <a:schemeClr val="tx2">
                        <a:lumMod val="20000"/>
                        <a:lumOff val="80000"/>
                      </a:schemeClr>
                    </a:solidFill>
                  </a:tcPr>
                </a:tc>
                <a:tc>
                  <a:txBody>
                    <a:bodyPr/>
                    <a:lstStyle/>
                    <a:p>
                      <a:pPr algn="ctr"/>
                      <a:r>
                        <a:rPr lang="en-US" sz="2400" b="0" dirty="0"/>
                        <a:t>0.04</a:t>
                      </a:r>
                    </a:p>
                  </a:txBody>
                  <a:tcPr>
                    <a:solidFill>
                      <a:schemeClr val="tx2">
                        <a:lumMod val="20000"/>
                        <a:lumOff val="80000"/>
                      </a:schemeClr>
                    </a:solidFill>
                  </a:tcPr>
                </a:tc>
                <a:tc>
                  <a:txBody>
                    <a:bodyPr/>
                    <a:lstStyle/>
                    <a:p>
                      <a:pPr algn="ctr"/>
                      <a:r>
                        <a:rPr lang="en-US" sz="2400" b="0" dirty="0"/>
                        <a:t>-1.60</a:t>
                      </a:r>
                    </a:p>
                  </a:txBody>
                  <a:tcPr>
                    <a:solidFill>
                      <a:schemeClr val="tx2">
                        <a:lumMod val="20000"/>
                        <a:lumOff val="80000"/>
                      </a:schemeClr>
                    </a:solidFill>
                  </a:tcPr>
                </a:tc>
                <a:tc>
                  <a:txBody>
                    <a:bodyPr/>
                    <a:lstStyle/>
                    <a:p>
                      <a:pPr algn="ctr"/>
                      <a:r>
                        <a:rPr lang="en-US" sz="2400" b="0" dirty="0"/>
                        <a:t>.11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1979621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Judging Word Pair Relatedness</a:t>
            </a:r>
          </a:p>
        </p:txBody>
      </p:sp>
      <p:sp>
        <p:nvSpPr>
          <p:cNvPr id="3" name="Content Placeholder 2"/>
          <p:cNvSpPr>
            <a:spLocks noGrp="1"/>
          </p:cNvSpPr>
          <p:nvPr>
            <p:ph idx="1"/>
          </p:nvPr>
        </p:nvSpPr>
        <p:spPr>
          <a:xfrm>
            <a:off x="626920" y="2493780"/>
            <a:ext cx="9521632" cy="3416300"/>
          </a:xfrm>
        </p:spPr>
        <p:txBody>
          <a:bodyPr>
            <a:noAutofit/>
          </a:bodyPr>
          <a:lstStyle/>
          <a:p>
            <a:pPr lvl="1"/>
            <a:r>
              <a:rPr lang="en-US" sz="2400" dirty="0"/>
              <a:t>Ways to judge item relatedness:</a:t>
            </a:r>
          </a:p>
          <a:p>
            <a:pPr lvl="2"/>
            <a:r>
              <a:rPr lang="en-US" sz="2200" dirty="0"/>
              <a:t>How often are two words used together? (associative)</a:t>
            </a:r>
          </a:p>
          <a:p>
            <a:pPr lvl="3"/>
            <a:r>
              <a:rPr lang="en-US" sz="2000" dirty="0"/>
              <a:t>Measured with Forward Strength</a:t>
            </a:r>
          </a:p>
          <a:p>
            <a:pPr lvl="2"/>
            <a:r>
              <a:rPr lang="en-US" sz="2200" dirty="0"/>
              <a:t>How similar in meaning are two words? (semantic)</a:t>
            </a:r>
          </a:p>
          <a:p>
            <a:pPr lvl="3"/>
            <a:r>
              <a:rPr lang="en-US" sz="2000" dirty="0"/>
              <a:t>Measured with Cosine</a:t>
            </a:r>
          </a:p>
          <a:p>
            <a:pPr lvl="2"/>
            <a:r>
              <a:rPr lang="en-US" sz="2200" dirty="0"/>
              <a:t>How closely are two words connected by an overall theme? (thematic)</a:t>
            </a:r>
          </a:p>
          <a:p>
            <a:pPr lvl="3"/>
            <a:r>
              <a:rPr lang="en-US" sz="2000" dirty="0"/>
              <a:t>Measured with Latent Semantic Analysis</a:t>
            </a:r>
          </a:p>
        </p:txBody>
      </p:sp>
    </p:spTree>
    <p:extLst>
      <p:ext uri="{BB962C8B-B14F-4D97-AF65-F5344CB8AC3E}">
        <p14:creationId xmlns:p14="http://schemas.microsoft.com/office/powerpoint/2010/main" val="1851158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346907273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24.572</a:t>
                      </a:r>
                    </a:p>
                  </a:txBody>
                  <a:tcPr>
                    <a:solidFill>
                      <a:schemeClr val="tx2">
                        <a:lumMod val="20000"/>
                        <a:lumOff val="80000"/>
                      </a:schemeClr>
                    </a:solidFill>
                  </a:tcPr>
                </a:tc>
                <a:tc>
                  <a:txBody>
                    <a:bodyPr/>
                    <a:lstStyle/>
                    <a:p>
                      <a:pPr algn="ctr"/>
                      <a:r>
                        <a:rPr lang="en-US" sz="2400" dirty="0"/>
                        <a:t>6.048</a:t>
                      </a:r>
                    </a:p>
                  </a:txBody>
                  <a:tcPr>
                    <a:solidFill>
                      <a:schemeClr val="tx2">
                        <a:lumMod val="20000"/>
                        <a:lumOff val="80000"/>
                      </a:schemeClr>
                    </a:solidFill>
                  </a:tcPr>
                </a:tc>
                <a:tc>
                  <a:txBody>
                    <a:bodyPr/>
                    <a:lstStyle/>
                    <a:p>
                      <a:pPr algn="ctr"/>
                      <a:r>
                        <a:rPr lang="en-US" sz="2400" dirty="0"/>
                        <a:t>4.063</a:t>
                      </a:r>
                    </a:p>
                  </a:txBody>
                  <a:tcPr>
                    <a:solidFill>
                      <a:schemeClr val="tx2">
                        <a:lumMod val="20000"/>
                        <a:lumOff val="80000"/>
                      </a:schemeClr>
                    </a:solidFill>
                  </a:tcPr>
                </a:tc>
                <a:tc>
                  <a:txBody>
                    <a:bodyPr/>
                    <a:lstStyle/>
                    <a:p>
                      <a:pPr algn="ctr"/>
                      <a:r>
                        <a:rPr lang="en-US" sz="2400" dirty="0"/>
                        <a:t>&lt; .001</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3.324</a:t>
                      </a:r>
                    </a:p>
                  </a:txBody>
                  <a:tcPr>
                    <a:solidFill>
                      <a:schemeClr val="bg1">
                        <a:lumMod val="95000"/>
                      </a:schemeClr>
                    </a:solidFill>
                  </a:tcPr>
                </a:tc>
                <a:tc>
                  <a:txBody>
                    <a:bodyPr/>
                    <a:lstStyle/>
                    <a:p>
                      <a:pPr algn="ctr"/>
                      <a:r>
                        <a:rPr lang="en-US" sz="2400" dirty="0"/>
                        <a:t>.490</a:t>
                      </a:r>
                    </a:p>
                  </a:txBody>
                  <a:tcPr>
                    <a:solidFill>
                      <a:schemeClr val="bg1">
                        <a:lumMod val="95000"/>
                      </a:schemeClr>
                    </a:solidFill>
                  </a:tcPr>
                </a:tc>
                <a:tc>
                  <a:txBody>
                    <a:bodyPr/>
                    <a:lstStyle/>
                    <a:p>
                      <a:pPr algn="ctr"/>
                      <a:r>
                        <a:rPr lang="en-US" sz="2400" dirty="0"/>
                        <a:t>6.791</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809289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Analysis Analyses</a:t>
            </a:r>
          </a:p>
        </p:txBody>
      </p:sp>
      <p:sp>
        <p:nvSpPr>
          <p:cNvPr id="9" name="TextBox 8">
            <a:extLst>
              <a:ext uri="{FF2B5EF4-FFF2-40B4-BE49-F238E27FC236}">
                <a16:creationId xmlns:a16="http://schemas.microsoft.com/office/drawing/2014/main" id="{6C3EA9A4-9B45-4271-A3FF-0C0A924BC1EB}"/>
              </a:ext>
            </a:extLst>
          </p:cNvPr>
          <p:cNvSpPr txBox="1"/>
          <p:nvPr/>
        </p:nvSpPr>
        <p:spPr>
          <a:xfrm>
            <a:off x="7616759" y="2366793"/>
            <a:ext cx="3030582" cy="461665"/>
          </a:xfrm>
          <a:prstGeom prst="rect">
            <a:avLst/>
          </a:prstGeom>
          <a:noFill/>
        </p:spPr>
        <p:txBody>
          <a:bodyPr wrap="square" rtlCol="0">
            <a:spAutoFit/>
          </a:bodyPr>
          <a:lstStyle/>
          <a:p>
            <a:pPr algn="ctr"/>
            <a:r>
              <a:rPr lang="en-US" sz="2400" dirty="0"/>
              <a:t>Recall</a:t>
            </a:r>
            <a:endParaRPr lang="en-US" sz="2000" dirty="0"/>
          </a:p>
        </p:txBody>
      </p:sp>
      <p:sp>
        <p:nvSpPr>
          <p:cNvPr id="10" name="TextBox 9">
            <a:extLst>
              <a:ext uri="{FF2B5EF4-FFF2-40B4-BE49-F238E27FC236}">
                <a16:creationId xmlns:a16="http://schemas.microsoft.com/office/drawing/2014/main" id="{E9E4F630-679E-4C64-9A56-FE2DF1128BCD}"/>
              </a:ext>
            </a:extLst>
          </p:cNvPr>
          <p:cNvSpPr txBox="1"/>
          <p:nvPr/>
        </p:nvSpPr>
        <p:spPr>
          <a:xfrm>
            <a:off x="1248569" y="2366793"/>
            <a:ext cx="3470363" cy="461665"/>
          </a:xfrm>
          <a:prstGeom prst="rect">
            <a:avLst/>
          </a:prstGeom>
          <a:noFill/>
        </p:spPr>
        <p:txBody>
          <a:bodyPr wrap="square" rtlCol="0">
            <a:spAutoFit/>
          </a:bodyPr>
          <a:lstStyle/>
          <a:p>
            <a:pPr algn="ctr"/>
            <a:r>
              <a:rPr lang="en-US" sz="2400" dirty="0"/>
              <a:t>Judgments</a:t>
            </a:r>
            <a:endParaRPr lang="en-US" sz="2000" dirty="0"/>
          </a:p>
        </p:txBody>
      </p:sp>
      <p:pic>
        <p:nvPicPr>
          <p:cNvPr id="7" name="Content Placeholder 6">
            <a:extLst>
              <a:ext uri="{FF2B5EF4-FFF2-40B4-BE49-F238E27FC236}">
                <a16:creationId xmlns:a16="http://schemas.microsoft.com/office/drawing/2014/main" id="{934F0A2B-EC4C-4DA3-9459-72D0F291D2A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54754" y="2879053"/>
            <a:ext cx="3754592" cy="3754592"/>
          </a:xfrm>
          <a:prstGeom prst="rect">
            <a:avLst/>
          </a:prstGeom>
        </p:spPr>
      </p:pic>
      <p:pic>
        <p:nvPicPr>
          <p:cNvPr id="11" name="Content Placeholder 10">
            <a:extLst>
              <a:ext uri="{FF2B5EF4-FFF2-40B4-BE49-F238E27FC236}">
                <a16:creationId xmlns:a16="http://schemas.microsoft.com/office/drawing/2014/main" id="{1D421C85-E2FE-451F-998B-2FDCA7A531F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06455" y="2879053"/>
            <a:ext cx="3754592" cy="3754592"/>
          </a:xfrm>
          <a:prstGeom prst="rect">
            <a:avLst/>
          </a:prstGeom>
        </p:spPr>
      </p:pic>
    </p:spTree>
    <p:extLst>
      <p:ext uri="{BB962C8B-B14F-4D97-AF65-F5344CB8AC3E}">
        <p14:creationId xmlns:p14="http://schemas.microsoft.com/office/powerpoint/2010/main" val="112235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 Block One Only</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50880725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22.685</a:t>
                      </a:r>
                    </a:p>
                  </a:txBody>
                  <a:tcPr>
                    <a:solidFill>
                      <a:schemeClr val="tx2">
                        <a:lumMod val="20000"/>
                        <a:lumOff val="80000"/>
                      </a:schemeClr>
                    </a:solidFill>
                  </a:tcPr>
                </a:tc>
                <a:tc>
                  <a:txBody>
                    <a:bodyPr/>
                    <a:lstStyle/>
                    <a:p>
                      <a:pPr algn="ctr"/>
                      <a:r>
                        <a:rPr lang="en-US" sz="2400" dirty="0"/>
                        <a:t>10.354</a:t>
                      </a:r>
                    </a:p>
                  </a:txBody>
                  <a:tcPr>
                    <a:solidFill>
                      <a:schemeClr val="tx2">
                        <a:lumMod val="20000"/>
                        <a:lumOff val="80000"/>
                      </a:schemeClr>
                    </a:solidFill>
                  </a:tcPr>
                </a:tc>
                <a:tc>
                  <a:txBody>
                    <a:bodyPr/>
                    <a:lstStyle/>
                    <a:p>
                      <a:pPr algn="ctr"/>
                      <a:r>
                        <a:rPr lang="en-US" sz="2400" dirty="0"/>
                        <a:t>2.161</a:t>
                      </a:r>
                    </a:p>
                  </a:txBody>
                  <a:tcPr>
                    <a:solidFill>
                      <a:schemeClr val="tx2">
                        <a:lumMod val="20000"/>
                        <a:lumOff val="80000"/>
                      </a:schemeClr>
                    </a:solidFill>
                  </a:tcPr>
                </a:tc>
                <a:tc>
                  <a:txBody>
                    <a:bodyPr/>
                    <a:lstStyle/>
                    <a:p>
                      <a:pPr algn="ctr"/>
                      <a:r>
                        <a:rPr lang="en-US" sz="2400" dirty="0"/>
                        <a:t>.028</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4.040</a:t>
                      </a:r>
                    </a:p>
                  </a:txBody>
                  <a:tcPr>
                    <a:solidFill>
                      <a:schemeClr val="bg1">
                        <a:lumMod val="95000"/>
                      </a:schemeClr>
                    </a:solidFill>
                  </a:tcPr>
                </a:tc>
                <a:tc>
                  <a:txBody>
                    <a:bodyPr/>
                    <a:lstStyle/>
                    <a:p>
                      <a:pPr algn="ctr"/>
                      <a:r>
                        <a:rPr lang="en-US" sz="2400" dirty="0"/>
                        <a:t>0.800</a:t>
                      </a:r>
                    </a:p>
                  </a:txBody>
                  <a:tcPr>
                    <a:solidFill>
                      <a:schemeClr val="bg1">
                        <a:lumMod val="95000"/>
                      </a:schemeClr>
                    </a:solidFill>
                  </a:tcPr>
                </a:tc>
                <a:tc>
                  <a:txBody>
                    <a:bodyPr/>
                    <a:lstStyle/>
                    <a:p>
                      <a:pPr algn="ctr"/>
                      <a:r>
                        <a:rPr lang="en-US" sz="2400" dirty="0"/>
                        <a:t>5.052</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7509013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5BBA-B560-4FBD-A3FD-6C1888AE3005}"/>
              </a:ext>
            </a:extLst>
          </p:cNvPr>
          <p:cNvSpPr>
            <a:spLocks noGrp="1"/>
          </p:cNvSpPr>
          <p:nvPr>
            <p:ph type="title"/>
          </p:nvPr>
        </p:nvSpPr>
        <p:spPr/>
        <p:txBody>
          <a:bodyPr/>
          <a:lstStyle/>
          <a:p>
            <a:r>
              <a:rPr lang="en-US" dirty="0"/>
              <a:t>Examining Block One Only</a:t>
            </a:r>
          </a:p>
        </p:txBody>
      </p:sp>
      <p:sp>
        <p:nvSpPr>
          <p:cNvPr id="4" name="Text Placeholder 3">
            <a:extLst>
              <a:ext uri="{FF2B5EF4-FFF2-40B4-BE49-F238E27FC236}">
                <a16:creationId xmlns:a16="http://schemas.microsoft.com/office/drawing/2014/main" id="{2085191F-1C9F-47EC-9AB2-C034D43D1B09}"/>
              </a:ext>
            </a:extLst>
          </p:cNvPr>
          <p:cNvSpPr>
            <a:spLocks noGrp="1"/>
          </p:cNvSpPr>
          <p:nvPr>
            <p:ph type="body" idx="1"/>
          </p:nvPr>
        </p:nvSpPr>
        <p:spPr>
          <a:xfrm>
            <a:off x="534466" y="2081280"/>
            <a:ext cx="4825158" cy="576262"/>
          </a:xfrm>
        </p:spPr>
        <p:txBody>
          <a:bodyPr/>
          <a:lstStyle/>
          <a:p>
            <a:pPr algn="ctr"/>
            <a:r>
              <a:rPr lang="en-US" dirty="0">
                <a:solidFill>
                  <a:schemeClr val="tx1"/>
                </a:solidFill>
              </a:rPr>
              <a:t>Judgments</a:t>
            </a:r>
          </a:p>
        </p:txBody>
      </p:sp>
      <p:sp>
        <p:nvSpPr>
          <p:cNvPr id="9" name="Text Placeholder 3">
            <a:extLst>
              <a:ext uri="{FF2B5EF4-FFF2-40B4-BE49-F238E27FC236}">
                <a16:creationId xmlns:a16="http://schemas.microsoft.com/office/drawing/2014/main" id="{1048DFB7-70A1-4B09-9DB6-97B99A0A3657}"/>
              </a:ext>
            </a:extLst>
          </p:cNvPr>
          <p:cNvSpPr txBox="1">
            <a:spLocks/>
          </p:cNvSpPr>
          <p:nvPr/>
        </p:nvSpPr>
        <p:spPr>
          <a:xfrm>
            <a:off x="6096000" y="2081280"/>
            <a:ext cx="4825158"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pPr algn="ctr"/>
            <a:r>
              <a:rPr lang="en-US" dirty="0">
                <a:solidFill>
                  <a:schemeClr val="tx1"/>
                </a:solidFill>
              </a:rPr>
              <a:t>Recall</a:t>
            </a:r>
          </a:p>
        </p:txBody>
      </p:sp>
      <p:pic>
        <p:nvPicPr>
          <p:cNvPr id="10" name="Content Placeholder 9">
            <a:extLst>
              <a:ext uri="{FF2B5EF4-FFF2-40B4-BE49-F238E27FC236}">
                <a16:creationId xmlns:a16="http://schemas.microsoft.com/office/drawing/2014/main" id="{BB1322C7-808E-4046-94A4-16F65F29B6AD}"/>
              </a:ext>
            </a:extLst>
          </p:cNvPr>
          <p:cNvPicPr>
            <a:picLocks noGrp="1" noChangeAspect="1"/>
          </p:cNvPicPr>
          <p:nvPr>
            <p:ph sz="quarter" idx="4"/>
          </p:nvPr>
        </p:nvPicPr>
        <p:blipFill>
          <a:blip r:embed="rId2"/>
          <a:stretch>
            <a:fillRect/>
          </a:stretch>
        </p:blipFill>
        <p:spPr>
          <a:xfrm>
            <a:off x="6245794" y="2832498"/>
            <a:ext cx="3873527" cy="3823483"/>
          </a:xfrm>
          <a:prstGeom prst="rect">
            <a:avLst/>
          </a:prstGeom>
        </p:spPr>
      </p:pic>
      <p:pic>
        <p:nvPicPr>
          <p:cNvPr id="8" name="Content Placeholder 7">
            <a:extLst>
              <a:ext uri="{FF2B5EF4-FFF2-40B4-BE49-F238E27FC236}">
                <a16:creationId xmlns:a16="http://schemas.microsoft.com/office/drawing/2014/main" id="{EFD3E261-8AF4-4DFC-8E2B-149A194BAF03}"/>
              </a:ext>
            </a:extLst>
          </p:cNvPr>
          <p:cNvPicPr>
            <a:picLocks noGrp="1" noChangeAspect="1"/>
          </p:cNvPicPr>
          <p:nvPr>
            <p:ph sz="half" idx="2"/>
          </p:nvPr>
        </p:nvPicPr>
        <p:blipFill>
          <a:blip r:embed="rId3"/>
          <a:stretch>
            <a:fillRect/>
          </a:stretch>
        </p:blipFill>
        <p:spPr>
          <a:xfrm>
            <a:off x="895159" y="2832498"/>
            <a:ext cx="3873527" cy="3645673"/>
          </a:xfrm>
          <a:prstGeom prst="rect">
            <a:avLst/>
          </a:prstGeom>
        </p:spPr>
      </p:pic>
    </p:spTree>
    <p:extLst>
      <p:ext uri="{BB962C8B-B14F-4D97-AF65-F5344CB8AC3E}">
        <p14:creationId xmlns:p14="http://schemas.microsoft.com/office/powerpoint/2010/main" val="2660773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431073" y="127648"/>
            <a:ext cx="8761413" cy="728662"/>
          </a:xfrm>
        </p:spPr>
        <p:txBody>
          <a:bodyPr/>
          <a:lstStyle/>
          <a:p>
            <a:r>
              <a:rPr lang="en-US" dirty="0">
                <a:solidFill>
                  <a:schemeClr val="tx1"/>
                </a:solidFill>
              </a:rPr>
              <a:t>Hypothesis Four</a:t>
            </a:r>
          </a:p>
        </p:txBody>
      </p:sp>
      <p:sp>
        <p:nvSpPr>
          <p:cNvPr id="5" name="Content Placeholder 4">
            <a:extLst>
              <a:ext uri="{FF2B5EF4-FFF2-40B4-BE49-F238E27FC236}">
                <a16:creationId xmlns:a16="http://schemas.microsoft.com/office/drawing/2014/main" id="{AC26B4AB-9DE8-4202-819D-E94193F6738A}"/>
              </a:ext>
            </a:extLst>
          </p:cNvPr>
          <p:cNvSpPr>
            <a:spLocks noGrp="1"/>
          </p:cNvSpPr>
          <p:nvPr>
            <p:ph idx="4294967295"/>
          </p:nvPr>
        </p:nvSpPr>
        <p:spPr>
          <a:xfrm>
            <a:off x="91440" y="1031966"/>
            <a:ext cx="5212079" cy="5716490"/>
          </a:xfrm>
        </p:spPr>
        <p:txBody>
          <a:bodyPr>
            <a:normAutofit lnSpcReduction="10000"/>
          </a:bodyPr>
          <a:lstStyle/>
          <a:p>
            <a:pPr>
              <a:buClrTx/>
              <a:buFont typeface="Courier New" panose="02070309020205020404" pitchFamily="49" charset="0"/>
              <a:buChar char="o"/>
            </a:pPr>
            <a:r>
              <a:rPr lang="en-US" sz="2000" dirty="0"/>
              <a:t>Analysis was conducted with a multilevel logistic regression</a:t>
            </a:r>
          </a:p>
          <a:p>
            <a:pPr>
              <a:buClrTx/>
              <a:buFont typeface="Courier New" panose="02070309020205020404" pitchFamily="49" charset="0"/>
              <a:buChar char="o"/>
            </a:pPr>
            <a:r>
              <a:rPr lang="en-US" sz="2000" dirty="0"/>
              <a:t>Each database slope and intercept were used as predictors of recall using participant as a random intercept factor. These analyses were separated by judgment type.</a:t>
            </a:r>
          </a:p>
          <a:p>
            <a:pPr>
              <a:buClrTx/>
              <a:buFont typeface="Courier New" panose="02070309020205020404" pitchFamily="49" charset="0"/>
              <a:buChar char="o"/>
            </a:pPr>
            <a:r>
              <a:rPr lang="en-US" sz="2000" dirty="0"/>
              <a:t>In the associative condition, FSG slope signiﬁcantly predicted recall (</a:t>
            </a:r>
            <a:r>
              <a:rPr lang="en-US" sz="2000" i="1" dirty="0"/>
              <a:t>b</a:t>
            </a:r>
            <a:r>
              <a:rPr lang="en-US" sz="2000" dirty="0"/>
              <a:t> = 0.898, </a:t>
            </a:r>
            <a:r>
              <a:rPr lang="en-US" sz="2000" i="1" dirty="0"/>
              <a:t>p</a:t>
            </a:r>
            <a:r>
              <a:rPr lang="en-US" sz="2000" dirty="0"/>
              <a:t> = 0.008</a:t>
            </a:r>
          </a:p>
          <a:p>
            <a:pPr>
              <a:buClrTx/>
              <a:buFont typeface="Courier New" panose="02070309020205020404" pitchFamily="49" charset="0"/>
              <a:buChar char="o"/>
            </a:pPr>
            <a:r>
              <a:rPr lang="en-US" sz="2000" dirty="0"/>
              <a:t>In the semantic condition, COS slope (</a:t>
            </a:r>
            <a:r>
              <a:rPr lang="en-US" sz="2000" i="1" dirty="0"/>
              <a:t>b</a:t>
            </a:r>
            <a:r>
              <a:rPr lang="en-US" sz="2000" dirty="0"/>
              <a:t> = 2.039, </a:t>
            </a:r>
            <a:r>
              <a:rPr lang="en-US" sz="2000" i="1" dirty="0"/>
              <a:t>p</a:t>
            </a:r>
            <a:r>
              <a:rPr lang="en-US" sz="2000" dirty="0"/>
              <a:t> &lt; 0.001) and LSA slope (b = 1.061, </a:t>
            </a:r>
            <a:r>
              <a:rPr lang="en-US" sz="2000" i="1" dirty="0"/>
              <a:t>p</a:t>
            </a:r>
            <a:r>
              <a:rPr lang="en-US" sz="2000" dirty="0"/>
              <a:t> = 0.020) were both found to be signiﬁcant predictors. </a:t>
            </a:r>
          </a:p>
          <a:p>
            <a:pPr>
              <a:buClrTx/>
              <a:buFont typeface="Courier New" panose="02070309020205020404" pitchFamily="49" charset="0"/>
              <a:buChar char="o"/>
            </a:pPr>
            <a:r>
              <a:rPr lang="en-US" sz="2000" dirty="0"/>
              <a:t>Finally, no predictors were signiﬁcant in the thematic condition, though LSA slope was found to be the strongest (</a:t>
            </a:r>
            <a:r>
              <a:rPr lang="en-US" sz="2000" i="1" dirty="0"/>
              <a:t>b</a:t>
            </a:r>
            <a:r>
              <a:rPr lang="en-US" sz="2000" dirty="0"/>
              <a:t> = 0.896, </a:t>
            </a:r>
            <a:r>
              <a:rPr lang="en-US" sz="2000" i="1" dirty="0"/>
              <a:t>p</a:t>
            </a:r>
            <a:r>
              <a:rPr lang="en-US" sz="2000" dirty="0"/>
              <a:t> = 0.090)</a:t>
            </a:r>
          </a:p>
          <a:p>
            <a:pPr>
              <a:buClrTx/>
              <a:buFont typeface="Courier New" panose="02070309020205020404" pitchFamily="49" charset="0"/>
              <a:buChar char="o"/>
            </a:pPr>
            <a:endParaRPr lang="en-US" dirty="0"/>
          </a:p>
        </p:txBody>
      </p:sp>
      <p:graphicFrame>
        <p:nvGraphicFramePr>
          <p:cNvPr id="6" name="Table 5">
            <a:extLst>
              <a:ext uri="{FF2B5EF4-FFF2-40B4-BE49-F238E27FC236}">
                <a16:creationId xmlns:a16="http://schemas.microsoft.com/office/drawing/2014/main" id="{CBFFD079-BEE3-47E2-A8F0-651D4B0020EF}"/>
              </a:ext>
            </a:extLst>
          </p:cNvPr>
          <p:cNvGraphicFramePr>
            <a:graphicFrameLocks noGrp="1"/>
          </p:cNvGraphicFramePr>
          <p:nvPr>
            <p:extLst>
              <p:ext uri="{D42A27DB-BD31-4B8C-83A1-F6EECF244321}">
                <p14:modId xmlns:p14="http://schemas.microsoft.com/office/powerpoint/2010/main" val="1728158447"/>
              </p:ext>
            </p:extLst>
          </p:nvPr>
        </p:nvGraphicFramePr>
        <p:xfrm>
          <a:off x="5394960" y="1031966"/>
          <a:ext cx="5969725" cy="5716496"/>
        </p:xfrm>
        <a:graphic>
          <a:graphicData uri="http://schemas.openxmlformats.org/drawingml/2006/table">
            <a:tbl>
              <a:tblPr firstRow="1" firstCol="1" bandRow="1">
                <a:tableStyleId>{5C22544A-7EE6-4342-B048-85BDC9FD1C3A}</a:tableStyleId>
              </a:tblPr>
              <a:tblGrid>
                <a:gridCol w="1340375">
                  <a:extLst>
                    <a:ext uri="{9D8B030D-6E8A-4147-A177-3AD203B41FA5}">
                      <a16:colId xmlns:a16="http://schemas.microsoft.com/office/drawing/2014/main" val="1576770501"/>
                    </a:ext>
                  </a:extLst>
                </a:gridCol>
                <a:gridCol w="2267988">
                  <a:extLst>
                    <a:ext uri="{9D8B030D-6E8A-4147-A177-3AD203B41FA5}">
                      <a16:colId xmlns:a16="http://schemas.microsoft.com/office/drawing/2014/main" val="1930804547"/>
                    </a:ext>
                  </a:extLst>
                </a:gridCol>
                <a:gridCol w="1334265">
                  <a:extLst>
                    <a:ext uri="{9D8B030D-6E8A-4147-A177-3AD203B41FA5}">
                      <a16:colId xmlns:a16="http://schemas.microsoft.com/office/drawing/2014/main" val="3883930831"/>
                    </a:ext>
                  </a:extLst>
                </a:gridCol>
                <a:gridCol w="1027097">
                  <a:extLst>
                    <a:ext uri="{9D8B030D-6E8A-4147-A177-3AD203B41FA5}">
                      <a16:colId xmlns:a16="http://schemas.microsoft.com/office/drawing/2014/main" val="1659168547"/>
                    </a:ext>
                  </a:extLst>
                </a:gridCol>
              </a:tblGrid>
              <a:tr h="357281">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b</a:t>
                      </a:r>
                      <a:r>
                        <a:rPr lang="en-US" sz="1400" dirty="0">
                          <a:solidFill>
                            <a:schemeClr val="tx1"/>
                          </a:solidFill>
                          <a:effectLst/>
                        </a:rPr>
                        <a:t> (SE)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z</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extLst>
                  <a:ext uri="{0D108BD9-81ED-4DB2-BD59-A6C34878D82A}">
                    <a16:rowId xmlns:a16="http://schemas.microsoft.com/office/drawing/2014/main" val="4035595099"/>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-.432 (.439)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-.983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.326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99844731"/>
                  </a:ext>
                </a:extLst>
              </a:tr>
              <a:tr h="357281">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1.514 (.604)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2.507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.012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979053682"/>
                  </a:ext>
                </a:extLst>
              </a:tr>
              <a:tr h="357281">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.314 (.550)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.572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.568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206536360"/>
                  </a:ext>
                </a:extLst>
              </a:tr>
              <a:tr h="357281">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.898 (.337)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2.667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.008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6595944"/>
                  </a:ext>
                </a:extLst>
              </a:tr>
              <a:tr h="357281">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.501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665708716"/>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-.827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457914020"/>
                  </a:ext>
                </a:extLst>
              </a:tr>
              <a:tr h="357281">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2.292 (.681)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3.363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212932668"/>
                  </a:ext>
                </a:extLst>
              </a:tr>
              <a:tr h="35728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2.039 (.518)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62456323"/>
                  </a:ext>
                </a:extLst>
              </a:tr>
              <a:tr h="357281">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.381 (.289)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1.319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276929"/>
                  </a:ext>
                </a:extLst>
              </a:tr>
              <a:tr h="357281">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1.061 (.455)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2.335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476300880"/>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.060 (.599)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.920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68156294"/>
                  </a:ext>
                </a:extLst>
              </a:tr>
              <a:tr h="357281">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1.028 (.756)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1.360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92077897"/>
                  </a:ext>
                </a:extLst>
              </a:tr>
              <a:tr h="357281">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.792 (.566)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1.401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175087986"/>
                  </a:ext>
                </a:extLst>
              </a:tr>
              <a:tr h="357281">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-.394 (.441)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-.894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.371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910538295"/>
                  </a:ext>
                </a:extLst>
              </a:tr>
              <a:tr h="357281">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.896 (.529)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.090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89863869"/>
                  </a:ext>
                </a:extLst>
              </a:tr>
            </a:tbl>
          </a:graphicData>
        </a:graphic>
      </p:graphicFrame>
    </p:spTree>
    <p:extLst>
      <p:ext uri="{BB962C8B-B14F-4D97-AF65-F5344CB8AC3E}">
        <p14:creationId xmlns:p14="http://schemas.microsoft.com/office/powerpoint/2010/main" val="3357916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7395B-D6C8-4A51-83E9-1EBD39A52D79}"/>
              </a:ext>
            </a:extLst>
          </p:cNvPr>
          <p:cNvSpPr>
            <a:spLocks noGrp="1"/>
          </p:cNvSpPr>
          <p:nvPr>
            <p:ph type="ctrTitle"/>
          </p:nvPr>
        </p:nvSpPr>
        <p:spPr/>
        <p:txBody>
          <a:bodyPr/>
          <a:lstStyle/>
          <a:p>
            <a:r>
              <a:rPr lang="en-US" dirty="0"/>
              <a:t>Results </a:t>
            </a:r>
          </a:p>
        </p:txBody>
      </p:sp>
      <p:sp>
        <p:nvSpPr>
          <p:cNvPr id="6" name="Subtitle 5">
            <a:extLst>
              <a:ext uri="{FF2B5EF4-FFF2-40B4-BE49-F238E27FC236}">
                <a16:creationId xmlns:a16="http://schemas.microsoft.com/office/drawing/2014/main" id="{F4481FB6-A13D-4B89-9856-22B6B496F744}"/>
              </a:ext>
            </a:extLst>
          </p:cNvPr>
          <p:cNvSpPr>
            <a:spLocks noGrp="1"/>
          </p:cNvSpPr>
          <p:nvPr>
            <p:ph type="subTitle" idx="1"/>
          </p:nvPr>
        </p:nvSpPr>
        <p:spPr/>
        <p:txBody>
          <a:bodyPr>
            <a:normAutofit/>
          </a:bodyPr>
          <a:lstStyle/>
          <a:p>
            <a:r>
              <a:rPr lang="en-US" sz="2000" dirty="0">
                <a:solidFill>
                  <a:schemeClr val="bg1"/>
                </a:solidFill>
              </a:rPr>
              <a:t>Experiment Two</a:t>
            </a:r>
          </a:p>
        </p:txBody>
      </p:sp>
    </p:spTree>
    <p:extLst>
      <p:ext uri="{BB962C8B-B14F-4D97-AF65-F5344CB8AC3E}">
        <p14:creationId xmlns:p14="http://schemas.microsoft.com/office/powerpoint/2010/main" val="3798117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982" y="948115"/>
            <a:ext cx="8825659" cy="706964"/>
          </a:xfrm>
        </p:spPr>
        <p:txBody>
          <a:bodyPr/>
          <a:lstStyle/>
          <a:p>
            <a:r>
              <a:rPr lang="en-US" dirty="0"/>
              <a:t>Judgment Replication</a:t>
            </a:r>
          </a:p>
        </p:txBody>
      </p:sp>
      <p:sp>
        <p:nvSpPr>
          <p:cNvPr id="3" name="Content Placeholder 2"/>
          <p:cNvSpPr>
            <a:spLocks noGrp="1"/>
          </p:cNvSpPr>
          <p:nvPr>
            <p:ph idx="1"/>
          </p:nvPr>
        </p:nvSpPr>
        <p:spPr>
          <a:xfrm>
            <a:off x="870982" y="2331845"/>
            <a:ext cx="10536253" cy="388620"/>
          </a:xfrm>
        </p:spPr>
        <p:txBody>
          <a:bodyPr>
            <a:normAutofit fontScale="92500" lnSpcReduction="20000"/>
          </a:bodyPr>
          <a:lstStyle/>
          <a:p>
            <a:pPr marL="0" indent="0" algn="ctr">
              <a:buNone/>
            </a:pPr>
            <a:r>
              <a:rPr lang="en-US" sz="2600" b="1" dirty="0"/>
              <a:t>Main Effects Table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718017933"/>
              </p:ext>
            </p:extLst>
          </p:nvPr>
        </p:nvGraphicFramePr>
        <p:xfrm>
          <a:off x="1289539" y="2880447"/>
          <a:ext cx="8928880" cy="2793522"/>
        </p:xfrm>
        <a:graphic>
          <a:graphicData uri="http://schemas.openxmlformats.org/drawingml/2006/table">
            <a:tbl>
              <a:tblPr firstRow="1" bandRow="1">
                <a:tableStyleId>{5C22544A-7EE6-4342-B048-85BDC9FD1C3A}</a:tableStyleId>
              </a:tblPr>
              <a:tblGrid>
                <a:gridCol w="1785776">
                  <a:extLst>
                    <a:ext uri="{9D8B030D-6E8A-4147-A177-3AD203B41FA5}">
                      <a16:colId xmlns:a16="http://schemas.microsoft.com/office/drawing/2014/main" val="3263831615"/>
                    </a:ext>
                  </a:extLst>
                </a:gridCol>
                <a:gridCol w="1785776">
                  <a:extLst>
                    <a:ext uri="{9D8B030D-6E8A-4147-A177-3AD203B41FA5}">
                      <a16:colId xmlns:a16="http://schemas.microsoft.com/office/drawing/2014/main" val="856007762"/>
                    </a:ext>
                  </a:extLst>
                </a:gridCol>
                <a:gridCol w="1785776">
                  <a:extLst>
                    <a:ext uri="{9D8B030D-6E8A-4147-A177-3AD203B41FA5}">
                      <a16:colId xmlns:a16="http://schemas.microsoft.com/office/drawing/2014/main" val="2159109262"/>
                    </a:ext>
                  </a:extLst>
                </a:gridCol>
                <a:gridCol w="1785776">
                  <a:extLst>
                    <a:ext uri="{9D8B030D-6E8A-4147-A177-3AD203B41FA5}">
                      <a16:colId xmlns:a16="http://schemas.microsoft.com/office/drawing/2014/main" val="3978553227"/>
                    </a:ext>
                  </a:extLst>
                </a:gridCol>
                <a:gridCol w="1785776">
                  <a:extLst>
                    <a:ext uri="{9D8B030D-6E8A-4147-A177-3AD203B41FA5}">
                      <a16:colId xmlns:a16="http://schemas.microsoft.com/office/drawing/2014/main" val="165992976"/>
                    </a:ext>
                  </a:extLst>
                </a:gridCol>
              </a:tblGrid>
              <a:tr h="702088">
                <a:tc>
                  <a:txBody>
                    <a:bodyPr/>
                    <a:lstStyle/>
                    <a:p>
                      <a:pPr algn="ctr"/>
                      <a:r>
                        <a:rPr lang="en-US" sz="2400" dirty="0">
                          <a:solidFill>
                            <a:schemeClr val="tx1"/>
                          </a:solidFill>
                        </a:rPr>
                        <a:t>IV</a:t>
                      </a:r>
                    </a:p>
                  </a:txBody>
                  <a:tcPr>
                    <a:solidFill>
                      <a:schemeClr val="bg1">
                        <a:lumMod val="95000"/>
                      </a:schemeClr>
                    </a:solidFill>
                  </a:tcPr>
                </a:tc>
                <a:tc>
                  <a:txBody>
                    <a:bodyPr/>
                    <a:lstStyle/>
                    <a:p>
                      <a:pPr algn="ctr"/>
                      <a:r>
                        <a:rPr lang="en-US" sz="2400" i="1" dirty="0">
                          <a:solidFill>
                            <a:schemeClr val="tx1"/>
                          </a:solidFill>
                        </a:rPr>
                        <a:t>b</a:t>
                      </a:r>
                    </a:p>
                  </a:txBody>
                  <a:tcPr>
                    <a:solidFill>
                      <a:schemeClr val="bg1">
                        <a:lumMod val="95000"/>
                      </a:schemeClr>
                    </a:solidFill>
                  </a:tcPr>
                </a:tc>
                <a:tc>
                  <a:txBody>
                    <a:bodyPr/>
                    <a:lstStyle/>
                    <a:p>
                      <a:pPr algn="ctr"/>
                      <a:r>
                        <a:rPr lang="en-US" sz="2400" dirty="0">
                          <a:solidFill>
                            <a:schemeClr val="tx1"/>
                          </a:solidFill>
                        </a:rPr>
                        <a:t>Std. Error</a:t>
                      </a:r>
                    </a:p>
                  </a:txBody>
                  <a:tcPr>
                    <a:solidFill>
                      <a:schemeClr val="bg1">
                        <a:lumMod val="95000"/>
                      </a:schemeClr>
                    </a:solidFill>
                  </a:tcPr>
                </a:tc>
                <a:tc>
                  <a:txBody>
                    <a:bodyPr/>
                    <a:lstStyle/>
                    <a:p>
                      <a:pPr algn="ctr"/>
                      <a:r>
                        <a:rPr lang="en-US" sz="2400" i="1" dirty="0">
                          <a:solidFill>
                            <a:schemeClr val="tx1"/>
                          </a:solidFill>
                        </a:rPr>
                        <a:t>z</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702088">
                <a:tc>
                  <a:txBody>
                    <a:bodyPr/>
                    <a:lstStyle/>
                    <a:p>
                      <a:pPr algn="ctr"/>
                      <a:r>
                        <a:rPr lang="en-US" sz="2400" b="1" dirty="0">
                          <a:solidFill>
                            <a:schemeClr val="tx1"/>
                          </a:solidFill>
                          <a:latin typeface="+mn-lt"/>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.422</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.020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20.622</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663033">
                <a:tc>
                  <a:txBody>
                    <a:bodyPr/>
                    <a:lstStyle/>
                    <a:p>
                      <a:pPr algn="ctr"/>
                      <a:r>
                        <a:rPr lang="en-US" sz="2400" b="1" dirty="0">
                          <a:latin typeface="+mn-lt"/>
                        </a:rPr>
                        <a:t>COS</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.011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.011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1.054</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.293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726313">
                <a:tc>
                  <a:txBody>
                    <a:bodyPr/>
                    <a:lstStyle/>
                    <a:p>
                      <a:pPr algn="ctr"/>
                      <a:r>
                        <a:rPr lang="en-US" sz="2400" b="1" dirty="0">
                          <a:latin typeface="+mn-lt"/>
                        </a:rPr>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.132</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.018</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7.386</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2267062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982" y="937731"/>
            <a:ext cx="8825659" cy="706964"/>
          </a:xfrm>
        </p:spPr>
        <p:txBody>
          <a:bodyPr/>
          <a:lstStyle/>
          <a:p>
            <a:r>
              <a:rPr lang="en-US" dirty="0"/>
              <a:t>Recall Replication</a:t>
            </a:r>
          </a:p>
        </p:txBody>
      </p:sp>
      <p:sp>
        <p:nvSpPr>
          <p:cNvPr id="3" name="Content Placeholder 2"/>
          <p:cNvSpPr>
            <a:spLocks noGrp="1"/>
          </p:cNvSpPr>
          <p:nvPr>
            <p:ph idx="1"/>
          </p:nvPr>
        </p:nvSpPr>
        <p:spPr>
          <a:xfrm>
            <a:off x="870982" y="2331845"/>
            <a:ext cx="10536253" cy="388620"/>
          </a:xfrm>
        </p:spPr>
        <p:txBody>
          <a:bodyPr>
            <a:normAutofit fontScale="92500" lnSpcReduction="20000"/>
          </a:bodyPr>
          <a:lstStyle/>
          <a:p>
            <a:pPr marL="0" indent="0" algn="ctr">
              <a:buNone/>
            </a:pPr>
            <a:r>
              <a:rPr lang="en-US" sz="2600" b="1" dirty="0"/>
              <a:t>Main Effects Table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2951792881"/>
              </p:ext>
            </p:extLst>
          </p:nvPr>
        </p:nvGraphicFramePr>
        <p:xfrm>
          <a:off x="1312985" y="2880446"/>
          <a:ext cx="8905435" cy="2816969"/>
        </p:xfrm>
        <a:graphic>
          <a:graphicData uri="http://schemas.openxmlformats.org/drawingml/2006/table">
            <a:tbl>
              <a:tblPr firstRow="1" bandRow="1">
                <a:tableStyleId>{5C22544A-7EE6-4342-B048-85BDC9FD1C3A}</a:tableStyleId>
              </a:tblPr>
              <a:tblGrid>
                <a:gridCol w="1781087">
                  <a:extLst>
                    <a:ext uri="{9D8B030D-6E8A-4147-A177-3AD203B41FA5}">
                      <a16:colId xmlns:a16="http://schemas.microsoft.com/office/drawing/2014/main" val="3263831615"/>
                    </a:ext>
                  </a:extLst>
                </a:gridCol>
                <a:gridCol w="1781087">
                  <a:extLst>
                    <a:ext uri="{9D8B030D-6E8A-4147-A177-3AD203B41FA5}">
                      <a16:colId xmlns:a16="http://schemas.microsoft.com/office/drawing/2014/main" val="856007762"/>
                    </a:ext>
                  </a:extLst>
                </a:gridCol>
                <a:gridCol w="1781087">
                  <a:extLst>
                    <a:ext uri="{9D8B030D-6E8A-4147-A177-3AD203B41FA5}">
                      <a16:colId xmlns:a16="http://schemas.microsoft.com/office/drawing/2014/main" val="2159109262"/>
                    </a:ext>
                  </a:extLst>
                </a:gridCol>
                <a:gridCol w="1781087">
                  <a:extLst>
                    <a:ext uri="{9D8B030D-6E8A-4147-A177-3AD203B41FA5}">
                      <a16:colId xmlns:a16="http://schemas.microsoft.com/office/drawing/2014/main" val="3978553227"/>
                    </a:ext>
                  </a:extLst>
                </a:gridCol>
                <a:gridCol w="1781087">
                  <a:extLst>
                    <a:ext uri="{9D8B030D-6E8A-4147-A177-3AD203B41FA5}">
                      <a16:colId xmlns:a16="http://schemas.microsoft.com/office/drawing/2014/main" val="165992976"/>
                    </a:ext>
                  </a:extLst>
                </a:gridCol>
              </a:tblGrid>
              <a:tr h="707981">
                <a:tc>
                  <a:txBody>
                    <a:bodyPr/>
                    <a:lstStyle/>
                    <a:p>
                      <a:pPr algn="ctr"/>
                      <a:r>
                        <a:rPr lang="en-US" sz="2400" dirty="0">
                          <a:solidFill>
                            <a:schemeClr val="tx1"/>
                          </a:solidFill>
                        </a:rPr>
                        <a:t>IV</a:t>
                      </a:r>
                    </a:p>
                  </a:txBody>
                  <a:tcPr>
                    <a:solidFill>
                      <a:schemeClr val="bg1">
                        <a:lumMod val="95000"/>
                      </a:schemeClr>
                    </a:solidFill>
                  </a:tcPr>
                </a:tc>
                <a:tc>
                  <a:txBody>
                    <a:bodyPr/>
                    <a:lstStyle/>
                    <a:p>
                      <a:pPr algn="ctr"/>
                      <a:r>
                        <a:rPr lang="en-US" sz="2400" i="1" dirty="0">
                          <a:solidFill>
                            <a:schemeClr val="tx1"/>
                          </a:solidFill>
                        </a:rPr>
                        <a:t>b</a:t>
                      </a:r>
                    </a:p>
                  </a:txBody>
                  <a:tcPr>
                    <a:solidFill>
                      <a:schemeClr val="bg1">
                        <a:lumMod val="95000"/>
                      </a:schemeClr>
                    </a:solidFill>
                  </a:tcPr>
                </a:tc>
                <a:tc>
                  <a:txBody>
                    <a:bodyPr/>
                    <a:lstStyle/>
                    <a:p>
                      <a:pPr algn="ctr"/>
                      <a:r>
                        <a:rPr lang="en-US" sz="2400" dirty="0">
                          <a:solidFill>
                            <a:schemeClr val="tx1"/>
                          </a:solidFill>
                        </a:rPr>
                        <a:t>Std. Error</a:t>
                      </a:r>
                    </a:p>
                  </a:txBody>
                  <a:tcPr>
                    <a:solidFill>
                      <a:schemeClr val="bg1">
                        <a:lumMod val="95000"/>
                      </a:schemeClr>
                    </a:solidFill>
                  </a:tcPr>
                </a:tc>
                <a:tc>
                  <a:txBody>
                    <a:bodyPr/>
                    <a:lstStyle/>
                    <a:p>
                      <a:pPr algn="ctr"/>
                      <a:r>
                        <a:rPr lang="en-US" sz="2400" i="1" dirty="0">
                          <a:solidFill>
                            <a:schemeClr val="tx1"/>
                          </a:solidFill>
                        </a:rPr>
                        <a:t>t</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707981">
                <a:tc>
                  <a:txBody>
                    <a:bodyPr/>
                    <a:lstStyle/>
                    <a:p>
                      <a:pPr algn="ctr"/>
                      <a:r>
                        <a:rPr lang="en-US" sz="2400" b="1" dirty="0">
                          <a:solidFill>
                            <a:schemeClr val="tx1"/>
                          </a:solidFill>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.633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.099</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6.421</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668598">
                <a:tc>
                  <a:txBody>
                    <a:bodyPr/>
                    <a:lstStyle/>
                    <a:p>
                      <a:pPr algn="ctr"/>
                      <a:r>
                        <a:rPr lang="en-US" sz="2400" b="1" dirty="0"/>
                        <a:t>COS</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a:t>
                      </a:r>
                      <a:r>
                        <a:rPr lang="en-US" sz="2400" kern="1200" dirty="0">
                          <a:solidFill>
                            <a:schemeClr val="dk1"/>
                          </a:solidFill>
                          <a:effectLst/>
                          <a:latin typeface="+mn-lt"/>
                          <a:ea typeface="Calibri" panose="020F0502020204030204" pitchFamily="34" charset="0"/>
                          <a:cs typeface="Times New Roman" panose="02020603050405020304" pitchFamily="18" charset="0"/>
                        </a:rPr>
                        <a:t>633</a:t>
                      </a:r>
                      <a:endParaRPr lang="en-US" sz="24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.099</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6.421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732409">
                <a:tc>
                  <a:txBody>
                    <a:bodyPr/>
                    <a:lstStyle/>
                    <a:p>
                      <a:pPr algn="ctr"/>
                      <a:r>
                        <a:rPr lang="en-US" sz="2400" b="1" dirty="0"/>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.681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.163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4.180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475423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Replication</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1538641046"/>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-22.464</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3.671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-6.119</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.193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.410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.638</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37886873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for Replication</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65267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435021" y="2346769"/>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793DFC7D-FC14-4228-B6AA-6069287E5906}"/>
              </a:ext>
            </a:extLst>
          </p:cNvPr>
          <p:cNvPicPr>
            <a:picLocks noGrp="1" noChangeAspect="1"/>
          </p:cNvPicPr>
          <p:nvPr>
            <p:ph sz="half" idx="2"/>
          </p:nvPr>
        </p:nvPicPr>
        <p:blipFill>
          <a:blip r:embed="rId2"/>
          <a:stretch>
            <a:fillRect/>
          </a:stretch>
        </p:blipFill>
        <p:spPr>
          <a:xfrm>
            <a:off x="652677" y="3053761"/>
            <a:ext cx="4380706" cy="3636813"/>
          </a:xfrm>
          <a:prstGeom prst="rect">
            <a:avLst/>
          </a:prstGeom>
        </p:spPr>
      </p:pic>
      <p:pic>
        <p:nvPicPr>
          <p:cNvPr id="5" name="Content Placeholder 4">
            <a:extLst>
              <a:ext uri="{FF2B5EF4-FFF2-40B4-BE49-F238E27FC236}">
                <a16:creationId xmlns:a16="http://schemas.microsoft.com/office/drawing/2014/main" id="{076B28EF-2DB0-4B21-AAE4-F336FD31A53F}"/>
              </a:ext>
            </a:extLst>
          </p:cNvPr>
          <p:cNvPicPr>
            <a:picLocks noGrp="1" noChangeAspect="1"/>
          </p:cNvPicPr>
          <p:nvPr>
            <p:ph sz="quarter" idx="4"/>
          </p:nvPr>
        </p:nvPicPr>
        <p:blipFill>
          <a:blip r:embed="rId3"/>
          <a:stretch>
            <a:fillRect/>
          </a:stretch>
        </p:blipFill>
        <p:spPr>
          <a:xfrm>
            <a:off x="6739943" y="3053761"/>
            <a:ext cx="4215317" cy="3499509"/>
          </a:xfrm>
          <a:prstGeom prst="rect">
            <a:avLst/>
          </a:prstGeom>
        </p:spPr>
      </p:pic>
    </p:spTree>
    <p:extLst>
      <p:ext uri="{BB962C8B-B14F-4D97-AF65-F5344CB8AC3E}">
        <p14:creationId xmlns:p14="http://schemas.microsoft.com/office/powerpoint/2010/main" val="1663339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B857A-6166-41F0-A5E2-11ABA91F0A34}"/>
              </a:ext>
            </a:extLst>
          </p:cNvPr>
          <p:cNvSpPr>
            <a:spLocks noGrp="1"/>
          </p:cNvSpPr>
          <p:nvPr>
            <p:ph type="title"/>
          </p:nvPr>
        </p:nvSpPr>
        <p:spPr/>
        <p:txBody>
          <a:bodyPr/>
          <a:lstStyle/>
          <a:p>
            <a:r>
              <a:rPr lang="en-US" dirty="0"/>
              <a:t>Judgments of Associative Memory</a:t>
            </a:r>
          </a:p>
        </p:txBody>
      </p:sp>
      <p:sp>
        <p:nvSpPr>
          <p:cNvPr id="3" name="Content Placeholder 2">
            <a:extLst>
              <a:ext uri="{FF2B5EF4-FFF2-40B4-BE49-F238E27FC236}">
                <a16:creationId xmlns:a16="http://schemas.microsoft.com/office/drawing/2014/main" id="{BC3F5D9B-2A52-4280-B5A4-1A5E539C5029}"/>
              </a:ext>
            </a:extLst>
          </p:cNvPr>
          <p:cNvSpPr>
            <a:spLocks noGrp="1"/>
          </p:cNvSpPr>
          <p:nvPr>
            <p:ph idx="1"/>
          </p:nvPr>
        </p:nvSpPr>
        <p:spPr/>
        <p:txBody>
          <a:bodyPr>
            <a:normAutofit/>
          </a:bodyPr>
          <a:lstStyle/>
          <a:p>
            <a:r>
              <a:rPr lang="en-US" sz="2400" dirty="0"/>
              <a:t>Manipulated JOL task that investigates perception of word associations</a:t>
            </a:r>
          </a:p>
          <a:p>
            <a:pPr lvl="1"/>
            <a:r>
              <a:rPr lang="en-US" sz="2000" dirty="0"/>
              <a:t>Maki (2007a, 2007b)</a:t>
            </a:r>
          </a:p>
          <a:p>
            <a:r>
              <a:rPr lang="en-US" sz="2400" dirty="0"/>
              <a:t>Participants are asked to estimate the number of people out of 100 who would respond to the cue with the given target</a:t>
            </a:r>
          </a:p>
          <a:p>
            <a:r>
              <a:rPr lang="en-US" sz="2400" dirty="0"/>
              <a:t>These ratings mimic the free association process used to create word association norms</a:t>
            </a:r>
          </a:p>
        </p:txBody>
      </p:sp>
    </p:spTree>
    <p:extLst>
      <p:ext uri="{BB962C8B-B14F-4D97-AF65-F5344CB8AC3E}">
        <p14:creationId xmlns:p14="http://schemas.microsoft.com/office/powerpoint/2010/main" val="16272303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Judgments</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4179323285"/>
              </p:ext>
            </p:extLst>
          </p:nvPr>
        </p:nvGraphicFramePr>
        <p:xfrm>
          <a:off x="4832952" y="1"/>
          <a:ext cx="7359045" cy="6724650"/>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68986">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68986">
                <a:tc>
                  <a:txBody>
                    <a:bodyPr/>
                    <a:lstStyle/>
                    <a:p>
                      <a:pPr marL="0" marR="0">
                        <a:lnSpc>
                          <a:spcPct val="150000"/>
                        </a:lnSpc>
                        <a:spcBef>
                          <a:spcPts val="0"/>
                        </a:spcBef>
                        <a:spcAft>
                          <a:spcPts val="0"/>
                        </a:spcAft>
                      </a:pPr>
                      <a:r>
                        <a:rPr lang="en-US" sz="1200" dirty="0">
                          <a:solidFill>
                            <a:schemeClr val="tx1"/>
                          </a:solidFill>
                          <a:effectLst/>
                        </a:rPr>
                        <a:t>One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SUBTLEX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.014 (.003)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4.308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3771885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SUBTLEX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-.032 (.003)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-9.219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01731122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Length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-.005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-2.790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0319603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Length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-.819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.413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86614551"/>
                  </a:ext>
                </a:extLst>
              </a:tr>
              <a:tr h="268986">
                <a:tc>
                  <a:txBody>
                    <a:bodyPr/>
                    <a:lstStyle/>
                    <a:p>
                      <a:pPr marL="0" marR="0">
                        <a:lnSpc>
                          <a:spcPct val="150000"/>
                        </a:lnSpc>
                        <a:spcBef>
                          <a:spcPts val="0"/>
                        </a:spcBef>
                        <a:spcAft>
                          <a:spcPts val="0"/>
                        </a:spcAft>
                      </a:pPr>
                      <a:r>
                        <a:rPr lang="en-US" sz="1200" dirty="0">
                          <a:solidFill>
                            <a:schemeClr val="tx1"/>
                          </a:solidFill>
                          <a:effectLst/>
                        </a:rPr>
                        <a:t>Two</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AOA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.015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7.416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1762280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AOA 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-.014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-6.348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42014449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Familiarity 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.075 (.013)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5.694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7212216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Familiarity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-.091 (.011)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-8.160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29485491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Valence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-.072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.425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2728944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Valence 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-.022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-10.257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82071864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Imageability 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.053 (.005)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10.256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5776674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Imageability 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-.074 (.005)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-13.440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11233897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Concreteness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-.015 (.004)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-4.144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97611338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Concreteness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strike="sngStrike" dirty="0">
                          <a:effectLst/>
                        </a:rPr>
                        <a:t>.</a:t>
                      </a:r>
                      <a:r>
                        <a:rPr lang="en-US" sz="1200" dirty="0">
                          <a:effectLst/>
                        </a:rPr>
                        <a:t>045 (.004)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10.128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939846"/>
                  </a:ext>
                </a:extLst>
              </a:tr>
              <a:tr h="268986">
                <a:tc>
                  <a:txBody>
                    <a:bodyPr/>
                    <a:lstStyle/>
                    <a:p>
                      <a:pPr marL="0" marR="0">
                        <a:lnSpc>
                          <a:spcPct val="150000"/>
                        </a:lnSpc>
                        <a:spcBef>
                          <a:spcPts val="0"/>
                        </a:spcBef>
                        <a:spcAft>
                          <a:spcPts val="0"/>
                        </a:spcAft>
                      </a:pPr>
                      <a:r>
                        <a:rPr lang="en-US" sz="1200" dirty="0">
                          <a:solidFill>
                            <a:schemeClr val="tx1"/>
                          </a:solidFill>
                          <a:effectLst/>
                        </a:rPr>
                        <a:t>Three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QSS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.005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-8.910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0588416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TSS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-.002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-3.676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.160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75323890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FSS 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a:t>
                      </a:r>
                      <a:r>
                        <a:rPr lang="en-US" sz="1200" u="sng" dirty="0">
                          <a:effectLst/>
                        </a:rPr>
                        <a:t>(</a:t>
                      </a:r>
                      <a:r>
                        <a:rPr lang="en-US" sz="1200" dirty="0">
                          <a:effectLst/>
                        </a:rPr>
                        <a:t>.001)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-4.339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3643368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FSS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4.884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81635521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Ortho N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7.403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72228171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Phono N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-7.789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269737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COSC 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-3.288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654581293"/>
                  </a:ext>
                </a:extLst>
              </a:tr>
              <a:tr h="268986">
                <a:tc>
                  <a:txBody>
                    <a:bodyPr/>
                    <a:lstStyle/>
                    <a:p>
                      <a:pPr marL="0" marR="0">
                        <a:lnSpc>
                          <a:spcPct val="150000"/>
                        </a:lnSpc>
                        <a:spcBef>
                          <a:spcPts val="0"/>
                        </a:spcBef>
                        <a:spcAft>
                          <a:spcPts val="0"/>
                        </a:spcAft>
                      </a:pPr>
                      <a:r>
                        <a:rPr lang="en-US" sz="1200" dirty="0">
                          <a:solidFill>
                            <a:schemeClr val="tx1"/>
                          </a:solidFill>
                          <a:effectLst/>
                        </a:rPr>
                        <a:t>Four</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FSG</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.391 (.021)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18.186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54527028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LSA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.123 (.106)</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7.919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5054335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COS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.027 (.011)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2.429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36781051"/>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336176" y="5771509"/>
            <a:ext cx="384585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Note:</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9C8DCCD9-936A-440A-B24D-198B33D918FC}"/>
              </a:ext>
            </a:extLst>
          </p:cNvPr>
          <p:cNvSpPr txBox="1"/>
          <p:nvPr/>
        </p:nvSpPr>
        <p:spPr>
          <a:xfrm>
            <a:off x="101894" y="2459504"/>
            <a:ext cx="5009882" cy="1938992"/>
          </a:xfrm>
          <a:prstGeom prst="rect">
            <a:avLst/>
          </a:prstGeom>
          <a:noFill/>
        </p:spPr>
        <p:txBody>
          <a:bodyPr wrap="square" rtlCol="0">
            <a:spAutoFit/>
          </a:bodyPr>
          <a:lstStyle/>
          <a:p>
            <a:r>
              <a:rPr lang="en-US" sz="2000" dirty="0"/>
              <a:t>Data was entered into the analysis hierarchically.</a:t>
            </a:r>
          </a:p>
          <a:p>
            <a:pPr marL="285750" indent="-285750">
              <a:buFont typeface="Arial" panose="020B0604020202020204" pitchFamily="34" charset="0"/>
              <a:buChar char="•"/>
            </a:pPr>
            <a:r>
              <a:rPr lang="en-US" sz="2000" dirty="0"/>
              <a:t>Step 1: Lexical Properties</a:t>
            </a:r>
          </a:p>
          <a:p>
            <a:pPr marL="285750" indent="-285750">
              <a:buFont typeface="Arial" panose="020B0604020202020204" pitchFamily="34" charset="0"/>
              <a:buChar char="•"/>
            </a:pPr>
            <a:r>
              <a:rPr lang="en-US" sz="2000" dirty="0"/>
              <a:t>Step 2: Participant Ratings</a:t>
            </a:r>
          </a:p>
          <a:p>
            <a:pPr marL="285750" indent="-285750">
              <a:buFont typeface="Arial" panose="020B0604020202020204" pitchFamily="34" charset="0"/>
              <a:buChar char="•"/>
            </a:pPr>
            <a:r>
              <a:rPr lang="en-US" sz="2000" dirty="0"/>
              <a:t>Step 3: Neighborhood Connections</a:t>
            </a:r>
          </a:p>
          <a:p>
            <a:pPr marL="285750" indent="-285750">
              <a:buFont typeface="Arial" panose="020B0604020202020204" pitchFamily="34" charset="0"/>
              <a:buChar char="•"/>
            </a:pPr>
            <a:r>
              <a:rPr lang="en-US" sz="2000" dirty="0"/>
              <a:t>Step 4: Word Overlap</a:t>
            </a:r>
          </a:p>
        </p:txBody>
      </p:sp>
    </p:spTree>
    <p:extLst>
      <p:ext uri="{BB962C8B-B14F-4D97-AF65-F5344CB8AC3E}">
        <p14:creationId xmlns:p14="http://schemas.microsoft.com/office/powerpoint/2010/main" val="1415833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Recall</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3145186714"/>
              </p:ext>
            </p:extLst>
          </p:nvPr>
        </p:nvGraphicFramePr>
        <p:xfrm>
          <a:off x="4832952" y="0"/>
          <a:ext cx="7359045" cy="6743688"/>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80987">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One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SUBTLEX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-.257 (.280)</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-9.234</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3771885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SUBTLEX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.082 (.030)</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2.761</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1731122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Length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.138 (.015)</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9.225</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0319603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Length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-.047 (.012)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-3.866</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86614551"/>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Two</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AOA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-.023 (.018)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-1.331</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.183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62280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AO1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-.087 (.019)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-4.474</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014449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Familiarity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-.587 (.118)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-4.975</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7212216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Familiarity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-.283 (.098)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-2.873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9485491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Valence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-.143 (.020)</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-7.269</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2728944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Valence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-.012 (.019)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-.619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.536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2071864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Imageability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.086 (.032)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2.697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776674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Concreteness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.131 (.027)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-4.838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1233897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Three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QSS</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.271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.786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7611338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TSS</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-.015 (.004)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-3.401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39846"/>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FSS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-.012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-5.494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0588416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FSS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.015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7.305</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5323890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Ortho N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-.017 (.006)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-3.023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643368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Ortho N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 (.004)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-1.579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1635521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Phono N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.907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2228171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Phono N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-3.087</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69737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Four</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FSG</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1.866 (.210)</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8.880</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54581293"/>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LSA</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.867 (.146)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4.710</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4527028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COS</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0.278 (.102)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2.713</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50543358"/>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336176" y="5771509"/>
            <a:ext cx="384585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Note:</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8D96487B-2372-4B00-9F89-54E41BAF80B3}"/>
              </a:ext>
            </a:extLst>
          </p:cNvPr>
          <p:cNvSpPr txBox="1"/>
          <p:nvPr/>
        </p:nvSpPr>
        <p:spPr>
          <a:xfrm>
            <a:off x="0" y="2836774"/>
            <a:ext cx="4832951" cy="1015663"/>
          </a:xfrm>
          <a:prstGeom prst="rect">
            <a:avLst/>
          </a:prstGeom>
          <a:noFill/>
        </p:spPr>
        <p:txBody>
          <a:bodyPr wrap="square" rtlCol="0">
            <a:spAutoFit/>
          </a:bodyPr>
          <a:lstStyle/>
          <a:p>
            <a:r>
              <a:rPr lang="en-US" sz="2000" dirty="0"/>
              <a:t>This analyses used the same hierarchical structure that was used for analyzing judgments.</a:t>
            </a:r>
          </a:p>
        </p:txBody>
      </p:sp>
    </p:spTree>
    <p:extLst>
      <p:ext uri="{BB962C8B-B14F-4D97-AF65-F5344CB8AC3E}">
        <p14:creationId xmlns:p14="http://schemas.microsoft.com/office/powerpoint/2010/main" val="4218529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Single Word Norms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778174011"/>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-8.808</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3.161</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-2.786</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.005</a:t>
                      </a: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.558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.338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1.648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.099</a:t>
                      </a: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4047014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solidFill>
                  <a:schemeClr val="bg1"/>
                </a:solidFill>
              </a:rPr>
              <a:t>Simple Slopes for Single Word Norms</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93456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581018" y="2346770"/>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51DD712F-DC58-4B63-AD4F-C391D3E7952A}"/>
              </a:ext>
            </a:extLst>
          </p:cNvPr>
          <p:cNvPicPr>
            <a:picLocks noGrp="1" noChangeAspect="1"/>
          </p:cNvPicPr>
          <p:nvPr>
            <p:ph sz="half" idx="2"/>
          </p:nvPr>
        </p:nvPicPr>
        <p:blipFill>
          <a:blip r:embed="rId2"/>
          <a:stretch>
            <a:fillRect/>
          </a:stretch>
        </p:blipFill>
        <p:spPr>
          <a:xfrm>
            <a:off x="717279" y="3058554"/>
            <a:ext cx="4320639" cy="3586946"/>
          </a:xfrm>
          <a:prstGeom prst="rect">
            <a:avLst/>
          </a:prstGeom>
        </p:spPr>
      </p:pic>
      <p:pic>
        <p:nvPicPr>
          <p:cNvPr id="5" name="Content Placeholder 4">
            <a:extLst>
              <a:ext uri="{FF2B5EF4-FFF2-40B4-BE49-F238E27FC236}">
                <a16:creationId xmlns:a16="http://schemas.microsoft.com/office/drawing/2014/main" id="{8FC0ABE6-95C2-4514-8BF5-CF6B25FA1208}"/>
              </a:ext>
            </a:extLst>
          </p:cNvPr>
          <p:cNvPicPr>
            <a:picLocks noGrp="1" noChangeAspect="1"/>
          </p:cNvPicPr>
          <p:nvPr>
            <p:ph sz="quarter" idx="4"/>
          </p:nvPr>
        </p:nvPicPr>
        <p:blipFill>
          <a:blip r:embed="rId3"/>
          <a:stretch>
            <a:fillRect/>
          </a:stretch>
        </p:blipFill>
        <p:spPr>
          <a:xfrm>
            <a:off x="6765702" y="3058554"/>
            <a:ext cx="4215317" cy="3499509"/>
          </a:xfrm>
          <a:prstGeom prst="rect">
            <a:avLst/>
          </a:prstGeom>
        </p:spPr>
      </p:pic>
    </p:spTree>
    <p:extLst>
      <p:ext uri="{BB962C8B-B14F-4D97-AF65-F5344CB8AC3E}">
        <p14:creationId xmlns:p14="http://schemas.microsoft.com/office/powerpoint/2010/main" val="18856603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B1B809-B610-44DE-992A-A023098F3458}"/>
              </a:ext>
            </a:extLst>
          </p:cNvPr>
          <p:cNvSpPr>
            <a:spLocks noGrp="1"/>
          </p:cNvSpPr>
          <p:nvPr>
            <p:ph type="ctrTitle"/>
          </p:nvPr>
        </p:nvSpPr>
        <p:spPr/>
        <p:txBody>
          <a:bodyPr/>
          <a:lstStyle/>
          <a:p>
            <a:r>
              <a:rPr lang="en-US" dirty="0"/>
              <a:t>Summary and Discussion</a:t>
            </a:r>
          </a:p>
        </p:txBody>
      </p:sp>
      <p:sp>
        <p:nvSpPr>
          <p:cNvPr id="5" name="Subtitle 4">
            <a:extLst>
              <a:ext uri="{FF2B5EF4-FFF2-40B4-BE49-F238E27FC236}">
                <a16:creationId xmlns:a16="http://schemas.microsoft.com/office/drawing/2014/main" id="{1EB009B6-FEE1-4F63-9DBB-EC3F23385F2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367295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One</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8761413" cy="3728720"/>
          </a:xfrm>
        </p:spPr>
        <p:txBody>
          <a:bodyPr>
            <a:normAutofit/>
          </a:bodyPr>
          <a:lstStyle/>
          <a:p>
            <a:r>
              <a:rPr lang="en-US" sz="2200" dirty="0"/>
              <a:t>Experiment One investigated the relationship between associative, semantic, and thematic word relations and their eﬀect on participant judgments and recall performance through the testing of four hypotheses. </a:t>
            </a:r>
          </a:p>
          <a:p>
            <a:r>
              <a:rPr lang="en-US" sz="2200" dirty="0"/>
              <a:t>In Hypothesis One, bias and sensitivity ﬁndings ﬁrst proposed by Maki (2007a) were successfully replicated in the associative condition, with slope and intercept values falling within the expected range.  These findings were not fully replicated in the other two conditions, but participants still displayed high intercepts and shallow slopes, though they were outside of the appropriate range.</a:t>
            </a:r>
          </a:p>
          <a:p>
            <a:endParaRPr lang="en-US" dirty="0"/>
          </a:p>
        </p:txBody>
      </p:sp>
    </p:spTree>
    <p:extLst>
      <p:ext uri="{BB962C8B-B14F-4D97-AF65-F5344CB8AC3E}">
        <p14:creationId xmlns:p14="http://schemas.microsoft.com/office/powerpoint/2010/main" val="36864366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1E893-C839-4236-944C-1DBC4AF4061B}"/>
              </a:ext>
            </a:extLst>
          </p:cNvPr>
          <p:cNvSpPr>
            <a:spLocks noGrp="1"/>
          </p:cNvSpPr>
          <p:nvPr>
            <p:ph type="title"/>
          </p:nvPr>
        </p:nvSpPr>
        <p:spPr>
          <a:xfrm>
            <a:off x="1154954" y="947920"/>
            <a:ext cx="8761413" cy="728480"/>
          </a:xfrm>
        </p:spPr>
        <p:txBody>
          <a:bodyPr/>
          <a:lstStyle/>
          <a:p>
            <a:r>
              <a:rPr lang="en-US" dirty="0"/>
              <a:t>Summary – Experiment One</a:t>
            </a:r>
          </a:p>
        </p:txBody>
      </p:sp>
      <p:sp>
        <p:nvSpPr>
          <p:cNvPr id="3" name="Content Placeholder 2">
            <a:extLst>
              <a:ext uri="{FF2B5EF4-FFF2-40B4-BE49-F238E27FC236}">
                <a16:creationId xmlns:a16="http://schemas.microsoft.com/office/drawing/2014/main" id="{34191369-B38F-4215-BCD2-30CF14D2A1A7}"/>
              </a:ext>
            </a:extLst>
          </p:cNvPr>
          <p:cNvSpPr>
            <a:spLocks noGrp="1"/>
          </p:cNvSpPr>
          <p:nvPr>
            <p:ph idx="1"/>
          </p:nvPr>
        </p:nvSpPr>
        <p:spPr/>
        <p:txBody>
          <a:bodyPr>
            <a:normAutofit/>
          </a:bodyPr>
          <a:lstStyle/>
          <a:p>
            <a:r>
              <a:rPr lang="en-US" sz="2200" dirty="0"/>
              <a:t>Hypothesis Two examined the three-way interaction between FSG, COS, and LSA when predicting participant judgments. </a:t>
            </a:r>
          </a:p>
          <a:p>
            <a:r>
              <a:rPr lang="en-US" sz="2200" dirty="0"/>
              <a:t>At low semantic overlap, a seesaw eﬀect was found in which increases in thematic strength led to decreases in associative </a:t>
            </a:r>
            <a:r>
              <a:rPr lang="en-US" sz="2200" dirty="0" err="1"/>
              <a:t>predictiveness</a:t>
            </a:r>
            <a:r>
              <a:rPr lang="en-US" sz="2200" dirty="0"/>
              <a:t>. </a:t>
            </a:r>
          </a:p>
          <a:p>
            <a:r>
              <a:rPr lang="en-US" sz="2200" dirty="0"/>
              <a:t>This ﬁnding was then replicated in Hypothesis Three when extending the analysis to predict recall.</a:t>
            </a:r>
          </a:p>
        </p:txBody>
      </p:sp>
    </p:spTree>
    <p:extLst>
      <p:ext uri="{BB962C8B-B14F-4D97-AF65-F5344CB8AC3E}">
        <p14:creationId xmlns:p14="http://schemas.microsoft.com/office/powerpoint/2010/main" val="2224055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48A3-11D2-4CE2-B1A0-ADC6B23759A0}"/>
              </a:ext>
            </a:extLst>
          </p:cNvPr>
          <p:cNvSpPr>
            <a:spLocks noGrp="1"/>
          </p:cNvSpPr>
          <p:nvPr>
            <p:ph type="title"/>
          </p:nvPr>
        </p:nvSpPr>
        <p:spPr/>
        <p:txBody>
          <a:bodyPr/>
          <a:lstStyle/>
          <a:p>
            <a:r>
              <a:rPr lang="en-US" dirty="0"/>
              <a:t>Summary – Experiment One</a:t>
            </a:r>
          </a:p>
        </p:txBody>
      </p:sp>
      <p:sp>
        <p:nvSpPr>
          <p:cNvPr id="3" name="Content Placeholder 2">
            <a:extLst>
              <a:ext uri="{FF2B5EF4-FFF2-40B4-BE49-F238E27FC236}">
                <a16:creationId xmlns:a16="http://schemas.microsoft.com/office/drawing/2014/main" id="{899B90F6-4456-46CD-A414-30C22ED1D893}"/>
              </a:ext>
            </a:extLst>
          </p:cNvPr>
          <p:cNvSpPr>
            <a:spLocks noGrp="1"/>
          </p:cNvSpPr>
          <p:nvPr>
            <p:ph idx="1"/>
          </p:nvPr>
        </p:nvSpPr>
        <p:spPr/>
        <p:txBody>
          <a:bodyPr>
            <a:normAutofit/>
          </a:bodyPr>
          <a:lstStyle/>
          <a:p>
            <a:r>
              <a:rPr lang="en-US" sz="2200" dirty="0"/>
              <a:t>Hypothesis Four used the judgment slopes and intercepts calculated in Hypothesis One to investigate if participants’ bias and sensitivity to word relatedness could be used to predict recall. </a:t>
            </a:r>
          </a:p>
          <a:p>
            <a:r>
              <a:rPr lang="en-US" sz="2200" dirty="0"/>
              <a:t>In the associative condition, the FSG slope signiﬁcantly predicted recall. </a:t>
            </a:r>
          </a:p>
          <a:p>
            <a:r>
              <a:rPr lang="en-US" sz="2200" dirty="0"/>
              <a:t>In the semantic condition, recall was signiﬁcantly predicted by both the COS and LSA slopes. </a:t>
            </a:r>
          </a:p>
          <a:p>
            <a:r>
              <a:rPr lang="en-US" sz="2200" dirty="0"/>
              <a:t>In the thematic condition, although the LSA slope was the strongest, no predictors were signiﬁcant. </a:t>
            </a:r>
          </a:p>
        </p:txBody>
      </p:sp>
    </p:spTree>
    <p:extLst>
      <p:ext uri="{BB962C8B-B14F-4D97-AF65-F5344CB8AC3E}">
        <p14:creationId xmlns:p14="http://schemas.microsoft.com/office/powerpoint/2010/main" val="18307341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Two</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10823686" cy="4254500"/>
          </a:xfrm>
        </p:spPr>
        <p:txBody>
          <a:bodyPr>
            <a:noAutofit/>
          </a:bodyPr>
          <a:lstStyle/>
          <a:p>
            <a:r>
              <a:rPr lang="en-US" sz="2200" dirty="0"/>
              <a:t>Experiment Two sought to replicate interaction findings from the first experiment, first when using a novel set of stimuli and then when controlling for single word norms. </a:t>
            </a:r>
          </a:p>
          <a:p>
            <a:r>
              <a:rPr lang="en-US" sz="2200" dirty="0"/>
              <a:t>For the initial replication, the three-way interaction was not significant when predicting participant judgments. Although the three-way interaction was not significant, a simple slopes analysis showed that FSG and LSA strengths were competitive with another at each level of semantic overlap. </a:t>
            </a:r>
          </a:p>
          <a:p>
            <a:r>
              <a:rPr lang="en-US" sz="2200" dirty="0"/>
              <a:t>When extending this initial replication to predict recall, a significant three-way interaction was detected between the network norms, although this interaction was in the opposite direction as the original findings from the first experiment (FSG and LSA strength were complimentary at low levels of semantics and became increasingly competitive at high levels).</a:t>
            </a:r>
          </a:p>
        </p:txBody>
      </p:sp>
    </p:spTree>
    <p:extLst>
      <p:ext uri="{BB962C8B-B14F-4D97-AF65-F5344CB8AC3E}">
        <p14:creationId xmlns:p14="http://schemas.microsoft.com/office/powerpoint/2010/main" val="24414925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3C9F-51B2-4F14-BA3F-12B1212B3E7F}"/>
              </a:ext>
            </a:extLst>
          </p:cNvPr>
          <p:cNvSpPr>
            <a:spLocks noGrp="1"/>
          </p:cNvSpPr>
          <p:nvPr>
            <p:ph type="title"/>
          </p:nvPr>
        </p:nvSpPr>
        <p:spPr/>
        <p:txBody>
          <a:bodyPr/>
          <a:lstStyle/>
          <a:p>
            <a:r>
              <a:rPr lang="en-US" dirty="0"/>
              <a:t>Summary – Experiment Two</a:t>
            </a:r>
          </a:p>
        </p:txBody>
      </p:sp>
      <p:sp>
        <p:nvSpPr>
          <p:cNvPr id="3" name="Content Placeholder 2">
            <a:extLst>
              <a:ext uri="{FF2B5EF4-FFF2-40B4-BE49-F238E27FC236}">
                <a16:creationId xmlns:a16="http://schemas.microsoft.com/office/drawing/2014/main" id="{E18B2A07-776D-4EFC-A16A-98A3B4C107A8}"/>
              </a:ext>
            </a:extLst>
          </p:cNvPr>
          <p:cNvSpPr>
            <a:spLocks noGrp="1"/>
          </p:cNvSpPr>
          <p:nvPr>
            <p:ph idx="1"/>
          </p:nvPr>
        </p:nvSpPr>
        <p:spPr/>
        <p:txBody>
          <a:bodyPr>
            <a:normAutofit/>
          </a:bodyPr>
          <a:lstStyle/>
          <a:p>
            <a:r>
              <a:rPr lang="en-US" sz="2200" dirty="0"/>
              <a:t>Similar results were found when controlling for single word norms.</a:t>
            </a:r>
          </a:p>
          <a:p>
            <a:r>
              <a:rPr lang="en-US" sz="2200" dirty="0"/>
              <a:t>No significant three-way interaction was detected when predicting judgment scores. Simple slopes analyses showed that increasing thematic overlap between pairs decreased the </a:t>
            </a:r>
            <a:r>
              <a:rPr lang="en-US" sz="2200" dirty="0" err="1"/>
              <a:t>predictiveness</a:t>
            </a:r>
            <a:r>
              <a:rPr lang="en-US" sz="2200" dirty="0"/>
              <a:t> of FSG at all levels of semantic overlap (i.e., competition at all levels). </a:t>
            </a:r>
          </a:p>
          <a:p>
            <a:r>
              <a:rPr lang="en-US" sz="2200" dirty="0"/>
              <a:t>When recall was examined as the dependent variable of interest, the three-way interaction between network norms was significant. Again, the direction of this interaction was opposite to that found in Experiment One, which was consistent with the previous interaction</a:t>
            </a:r>
          </a:p>
        </p:txBody>
      </p:sp>
    </p:spTree>
    <p:extLst>
      <p:ext uri="{BB962C8B-B14F-4D97-AF65-F5344CB8AC3E}">
        <p14:creationId xmlns:p14="http://schemas.microsoft.com/office/powerpoint/2010/main" val="1559040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46BF7-6A67-4355-8F11-FF29F688B823}"/>
              </a:ext>
            </a:extLst>
          </p:cNvPr>
          <p:cNvSpPr>
            <a:spLocks noGrp="1"/>
          </p:cNvSpPr>
          <p:nvPr>
            <p:ph type="title"/>
          </p:nvPr>
        </p:nvSpPr>
        <p:spPr/>
        <p:txBody>
          <a:bodyPr/>
          <a:lstStyle/>
          <a:p>
            <a:r>
              <a:rPr lang="en-US" dirty="0"/>
              <a:t>JAM Function</a:t>
            </a:r>
          </a:p>
        </p:txBody>
      </p:sp>
      <p:sp>
        <p:nvSpPr>
          <p:cNvPr id="8" name="Content Placeholder 7">
            <a:extLst>
              <a:ext uri="{FF2B5EF4-FFF2-40B4-BE49-F238E27FC236}">
                <a16:creationId xmlns:a16="http://schemas.microsoft.com/office/drawing/2014/main" id="{8883700A-9923-4A84-AF9F-3E2FF44AB74D}"/>
              </a:ext>
            </a:extLst>
          </p:cNvPr>
          <p:cNvSpPr>
            <a:spLocks noGrp="1"/>
          </p:cNvSpPr>
          <p:nvPr>
            <p:ph sz="half" idx="2"/>
          </p:nvPr>
        </p:nvSpPr>
        <p:spPr>
          <a:xfrm>
            <a:off x="710501" y="2961503"/>
            <a:ext cx="4825159" cy="3416300"/>
          </a:xfrm>
        </p:spPr>
        <p:txBody>
          <a:bodyPr/>
          <a:lstStyle/>
          <a:p>
            <a:pPr lvl="1"/>
            <a:r>
              <a:rPr lang="en-US" sz="2400" dirty="0"/>
              <a:t>Characterized by a high intercept and shallow slope</a:t>
            </a:r>
          </a:p>
          <a:p>
            <a:pPr lvl="1"/>
            <a:r>
              <a:rPr lang="en-US" sz="2400" dirty="0"/>
              <a:t>One goal of the pilot study was to replicate this function for associative judgments and then extend it to include semantic and thematic judgments.</a:t>
            </a:r>
          </a:p>
          <a:p>
            <a:pPr marL="457200" lvl="1" indent="0">
              <a:buNone/>
            </a:pPr>
            <a:endParaRPr lang="en-US" dirty="0"/>
          </a:p>
        </p:txBody>
      </p:sp>
      <p:sp>
        <p:nvSpPr>
          <p:cNvPr id="9" name="TextBox 8">
            <a:extLst>
              <a:ext uri="{FF2B5EF4-FFF2-40B4-BE49-F238E27FC236}">
                <a16:creationId xmlns:a16="http://schemas.microsoft.com/office/drawing/2014/main" id="{A586F2D8-E52E-43E9-B001-DB6CE21D363D}"/>
              </a:ext>
            </a:extLst>
          </p:cNvPr>
          <p:cNvSpPr txBox="1"/>
          <p:nvPr/>
        </p:nvSpPr>
        <p:spPr>
          <a:xfrm>
            <a:off x="7466539" y="2242543"/>
            <a:ext cx="3487783" cy="400110"/>
          </a:xfrm>
          <a:prstGeom prst="rect">
            <a:avLst/>
          </a:prstGeom>
          <a:noFill/>
        </p:spPr>
        <p:txBody>
          <a:bodyPr wrap="square" rtlCol="0">
            <a:spAutoFit/>
          </a:bodyPr>
          <a:lstStyle/>
          <a:p>
            <a:pPr algn="ctr"/>
            <a:r>
              <a:rPr lang="en-US" sz="2000" dirty="0"/>
              <a:t>The JAM Function</a:t>
            </a:r>
          </a:p>
        </p:txBody>
      </p:sp>
      <p:pic>
        <p:nvPicPr>
          <p:cNvPr id="3" name="Content Placeholder 2">
            <a:extLst>
              <a:ext uri="{FF2B5EF4-FFF2-40B4-BE49-F238E27FC236}">
                <a16:creationId xmlns:a16="http://schemas.microsoft.com/office/drawing/2014/main" id="{358C17F8-6363-4C41-8CB0-A0365505C81C}"/>
              </a:ext>
            </a:extLst>
          </p:cNvPr>
          <p:cNvPicPr>
            <a:picLocks noGrp="1" noChangeAspect="1"/>
          </p:cNvPicPr>
          <p:nvPr>
            <p:ph sz="half" idx="1"/>
          </p:nvPr>
        </p:nvPicPr>
        <p:blipFill>
          <a:blip r:embed="rId2"/>
          <a:stretch>
            <a:fillRect/>
          </a:stretch>
        </p:blipFill>
        <p:spPr>
          <a:xfrm>
            <a:off x="6807855" y="2642653"/>
            <a:ext cx="4390028" cy="4053035"/>
          </a:xfrm>
          <a:prstGeom prst="rect">
            <a:avLst/>
          </a:prstGeom>
        </p:spPr>
      </p:pic>
    </p:spTree>
    <p:extLst>
      <p:ext uri="{BB962C8B-B14F-4D97-AF65-F5344CB8AC3E}">
        <p14:creationId xmlns:p14="http://schemas.microsoft.com/office/powerpoint/2010/main" val="23934839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1DC3-2331-4D00-A60C-E6A753AC6C75}"/>
              </a:ext>
            </a:extLst>
          </p:cNvPr>
          <p:cNvSpPr>
            <a:spLocks noGrp="1"/>
          </p:cNvSpPr>
          <p:nvPr>
            <p:ph type="title"/>
          </p:nvPr>
        </p:nvSpPr>
        <p:spPr/>
        <p:txBody>
          <a:bodyPr/>
          <a:lstStyle/>
          <a:p>
            <a:r>
              <a:rPr lang="en-US" dirty="0"/>
              <a:t>General Discussion</a:t>
            </a:r>
          </a:p>
        </p:txBody>
      </p:sp>
      <p:sp>
        <p:nvSpPr>
          <p:cNvPr id="3" name="Content Placeholder 2">
            <a:extLst>
              <a:ext uri="{FF2B5EF4-FFF2-40B4-BE49-F238E27FC236}">
                <a16:creationId xmlns:a16="http://schemas.microsoft.com/office/drawing/2014/main" id="{19541AE4-810F-44C9-ABAE-67960133BB03}"/>
              </a:ext>
            </a:extLst>
          </p:cNvPr>
          <p:cNvSpPr>
            <a:spLocks noGrp="1"/>
          </p:cNvSpPr>
          <p:nvPr>
            <p:ph idx="1"/>
          </p:nvPr>
        </p:nvSpPr>
        <p:spPr>
          <a:xfrm>
            <a:off x="1154954" y="2603500"/>
            <a:ext cx="9392843" cy="3913210"/>
          </a:xfrm>
        </p:spPr>
        <p:txBody>
          <a:bodyPr>
            <a:normAutofit fontScale="92500" lnSpcReduction="10000"/>
          </a:bodyPr>
          <a:lstStyle/>
          <a:p>
            <a:r>
              <a:rPr lang="en-US" sz="2000" dirty="0"/>
              <a:t>While previous research has shown that memory networks are divided into separate systems which handle storage and processing for meaning and association, the presence of these interactions suggests that connections exist between these networks, linking them to one another. </a:t>
            </a:r>
          </a:p>
          <a:p>
            <a:r>
              <a:rPr lang="en-US" sz="2000" dirty="0"/>
              <a:t>One interpretation is that these memory systems form a three-tiered, interconnected system.</a:t>
            </a:r>
          </a:p>
          <a:p>
            <a:pPr lvl="1"/>
            <a:r>
              <a:rPr lang="en-US" sz="1800" dirty="0"/>
              <a:t> First, information enters the semantic memory network, which processes features of concepts and provides a means of categorizing items based on the similarity of their features. </a:t>
            </a:r>
          </a:p>
          <a:p>
            <a:pPr lvl="1"/>
            <a:r>
              <a:rPr lang="en-US" sz="1800" dirty="0"/>
              <a:t>Next, the associative network adds information for items based on contexts generated by reading or speech. </a:t>
            </a:r>
          </a:p>
          <a:p>
            <a:pPr lvl="1"/>
            <a:r>
              <a:rPr lang="en-US" sz="1800" dirty="0"/>
              <a:t>Finally, the thematic network pulls in information from both the semantic and associative networks to create a mental representation of both the item and its place world relative to other concepts. </a:t>
            </a:r>
          </a:p>
        </p:txBody>
      </p:sp>
    </p:spTree>
    <p:extLst>
      <p:ext uri="{BB962C8B-B14F-4D97-AF65-F5344CB8AC3E}">
        <p14:creationId xmlns:p14="http://schemas.microsoft.com/office/powerpoint/2010/main" val="667254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A4B76-CEF8-42F3-80CE-D8DBFEA201B9}"/>
              </a:ext>
            </a:extLst>
          </p:cNvPr>
          <p:cNvSpPr>
            <a:spLocks noGrp="1"/>
          </p:cNvSpPr>
          <p:nvPr>
            <p:ph type="title"/>
          </p:nvPr>
        </p:nvSpPr>
        <p:spPr/>
        <p:txBody>
          <a:bodyPr/>
          <a:lstStyle/>
          <a:p>
            <a:r>
              <a:rPr lang="en-US" dirty="0"/>
              <a:t>General Discussion</a:t>
            </a:r>
          </a:p>
        </p:txBody>
      </p:sp>
      <p:sp>
        <p:nvSpPr>
          <p:cNvPr id="5" name="Content Placeholder 4">
            <a:extLst>
              <a:ext uri="{FF2B5EF4-FFF2-40B4-BE49-F238E27FC236}">
                <a16:creationId xmlns:a16="http://schemas.microsoft.com/office/drawing/2014/main" id="{902254AE-253D-4888-92FD-1F9919887D50}"/>
              </a:ext>
            </a:extLst>
          </p:cNvPr>
          <p:cNvSpPr>
            <a:spLocks noGrp="1"/>
          </p:cNvSpPr>
          <p:nvPr>
            <p:ph idx="1"/>
          </p:nvPr>
        </p:nvSpPr>
        <p:spPr>
          <a:xfrm>
            <a:off x="1154954" y="2603500"/>
            <a:ext cx="4824413" cy="4254500"/>
          </a:xfrm>
        </p:spPr>
        <p:txBody>
          <a:bodyPr>
            <a:normAutofit lnSpcReduction="10000"/>
          </a:bodyPr>
          <a:lstStyle/>
          <a:p>
            <a:r>
              <a:rPr lang="en-US" sz="2200" dirty="0"/>
              <a:t>The present study can be viewed within the context of Seidenberg and McClelland’s 1989 “triangle model” of reading.</a:t>
            </a:r>
          </a:p>
          <a:p>
            <a:r>
              <a:rPr lang="en-US" sz="2200" dirty="0"/>
              <a:t>The original model dealt with reading, and focused on the link between orthography and phonology.</a:t>
            </a:r>
          </a:p>
          <a:p>
            <a:r>
              <a:rPr lang="en-US" sz="2200" dirty="0"/>
              <a:t>Harm &amp; Seidenberg (2004) developed a version of the model with a focus on semantics, with word meaning being derived from orthographic and phonographic input.</a:t>
            </a:r>
          </a:p>
          <a:p>
            <a:pPr marL="0" indent="0">
              <a:buNone/>
            </a:pPr>
            <a:endParaRPr lang="en-US" dirty="0"/>
          </a:p>
        </p:txBody>
      </p:sp>
      <p:sp>
        <p:nvSpPr>
          <p:cNvPr id="6" name="Text Placeholder 5">
            <a:extLst>
              <a:ext uri="{FF2B5EF4-FFF2-40B4-BE49-F238E27FC236}">
                <a16:creationId xmlns:a16="http://schemas.microsoft.com/office/drawing/2014/main" id="{A9AE7FF9-7B62-4CF3-921C-C30190AEEB1A}"/>
              </a:ext>
            </a:extLst>
          </p:cNvPr>
          <p:cNvSpPr>
            <a:spLocks noGrp="1"/>
          </p:cNvSpPr>
          <p:nvPr>
            <p:ph type="body" sz="quarter" idx="4294967295"/>
          </p:nvPr>
        </p:nvSpPr>
        <p:spPr>
          <a:xfrm>
            <a:off x="6110155" y="2524760"/>
            <a:ext cx="5400247" cy="609600"/>
          </a:xfrm>
        </p:spPr>
        <p:txBody>
          <a:bodyPr>
            <a:noAutofit/>
          </a:bodyPr>
          <a:lstStyle/>
          <a:p>
            <a:pPr marL="0" indent="0" algn="ctr">
              <a:buNone/>
            </a:pPr>
            <a:r>
              <a:rPr lang="en-US" sz="2200" b="1" dirty="0"/>
              <a:t>Triangle Model: Seidenberg &amp; McClelland, 1989</a:t>
            </a:r>
          </a:p>
        </p:txBody>
      </p:sp>
      <p:pic>
        <p:nvPicPr>
          <p:cNvPr id="8" name="Picture 7">
            <a:extLst>
              <a:ext uri="{FF2B5EF4-FFF2-40B4-BE49-F238E27FC236}">
                <a16:creationId xmlns:a16="http://schemas.microsoft.com/office/drawing/2014/main" id="{D23C8845-15AE-4E0E-8D87-A1DE86508B03}"/>
              </a:ext>
            </a:extLst>
          </p:cNvPr>
          <p:cNvPicPr>
            <a:picLocks noChangeAspect="1"/>
          </p:cNvPicPr>
          <p:nvPr/>
        </p:nvPicPr>
        <p:blipFill>
          <a:blip r:embed="rId2"/>
          <a:stretch>
            <a:fillRect/>
          </a:stretch>
        </p:blipFill>
        <p:spPr>
          <a:xfrm>
            <a:off x="5979367" y="3352514"/>
            <a:ext cx="5661823" cy="2677732"/>
          </a:xfrm>
          <a:prstGeom prst="rect">
            <a:avLst/>
          </a:prstGeom>
        </p:spPr>
      </p:pic>
      <p:sp>
        <p:nvSpPr>
          <p:cNvPr id="9" name="Rectangle 8">
            <a:extLst>
              <a:ext uri="{FF2B5EF4-FFF2-40B4-BE49-F238E27FC236}">
                <a16:creationId xmlns:a16="http://schemas.microsoft.com/office/drawing/2014/main" id="{AC56BEB3-28A8-4193-9C0D-B17BDCDC0D09}"/>
              </a:ext>
            </a:extLst>
          </p:cNvPr>
          <p:cNvSpPr/>
          <p:nvPr/>
        </p:nvSpPr>
        <p:spPr>
          <a:xfrm>
            <a:off x="6789420" y="5737860"/>
            <a:ext cx="3888587" cy="5847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620804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46CD71-3EBF-400D-BC69-5D45313B6930}"/>
              </a:ext>
            </a:extLst>
          </p:cNvPr>
          <p:cNvSpPr>
            <a:spLocks noGrp="1"/>
          </p:cNvSpPr>
          <p:nvPr>
            <p:ph type="title"/>
          </p:nvPr>
        </p:nvSpPr>
        <p:spPr/>
        <p:txBody>
          <a:bodyPr/>
          <a:lstStyle/>
          <a:p>
            <a:r>
              <a:rPr lang="en-US" dirty="0"/>
              <a:t>General Discussion</a:t>
            </a:r>
          </a:p>
        </p:txBody>
      </p:sp>
      <p:sp>
        <p:nvSpPr>
          <p:cNvPr id="8" name="Content Placeholder 7">
            <a:extLst>
              <a:ext uri="{FF2B5EF4-FFF2-40B4-BE49-F238E27FC236}">
                <a16:creationId xmlns:a16="http://schemas.microsoft.com/office/drawing/2014/main" id="{3C5DA883-CEC7-47BE-A0EF-801F5D36B583}"/>
              </a:ext>
            </a:extLst>
          </p:cNvPr>
          <p:cNvSpPr>
            <a:spLocks noGrp="1"/>
          </p:cNvSpPr>
          <p:nvPr>
            <p:ph idx="1"/>
          </p:nvPr>
        </p:nvSpPr>
        <p:spPr>
          <a:xfrm>
            <a:off x="1154954" y="2603500"/>
            <a:ext cx="9657826" cy="3911600"/>
          </a:xfrm>
        </p:spPr>
        <p:txBody>
          <a:bodyPr>
            <a:normAutofit/>
          </a:bodyPr>
          <a:lstStyle/>
          <a:p>
            <a:r>
              <a:rPr lang="en-US" sz="2200" dirty="0">
                <a:solidFill>
                  <a:schemeClr val="tx1"/>
                </a:solidFill>
              </a:rPr>
              <a:t>In several instances, cue and target slopes appeared to balance out another in both judgment and recall models. (i.e., cue slope was positive, but target slope was negative.</a:t>
            </a:r>
          </a:p>
          <a:p>
            <a:r>
              <a:rPr lang="en-US" sz="2200" dirty="0">
                <a:solidFill>
                  <a:schemeClr val="tx1"/>
                </a:solidFill>
              </a:rPr>
              <a:t>The bi-directional pathways in the triangle model may explain this trend of cue and target slopes balancing one another.</a:t>
            </a:r>
          </a:p>
          <a:p>
            <a:r>
              <a:rPr lang="en-US" sz="2200" dirty="0">
                <a:solidFill>
                  <a:schemeClr val="tx1"/>
                </a:solidFill>
              </a:rPr>
              <a:t>As both cue and target are activated in memory, the networks for these concepts are also activated. </a:t>
            </a:r>
          </a:p>
          <a:p>
            <a:r>
              <a:rPr lang="en-US" sz="2200" dirty="0">
                <a:solidFill>
                  <a:schemeClr val="tx1"/>
                </a:solidFill>
              </a:rPr>
              <a:t>Each appears to be correspondingly weighted, potentially indicating that the focus of attention was spread across cue and target and these were weighted evenly . </a:t>
            </a:r>
          </a:p>
        </p:txBody>
      </p:sp>
    </p:spTree>
    <p:extLst>
      <p:ext uri="{BB962C8B-B14F-4D97-AF65-F5344CB8AC3E}">
        <p14:creationId xmlns:p14="http://schemas.microsoft.com/office/powerpoint/2010/main" val="24933014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BDECD-A4CC-4FA2-BF91-6C478E9F9768}"/>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C5D3C0E5-630F-426E-9C83-D6028497F18E}"/>
              </a:ext>
            </a:extLst>
          </p:cNvPr>
          <p:cNvSpPr>
            <a:spLocks noGrp="1"/>
          </p:cNvSpPr>
          <p:nvPr>
            <p:ph idx="1"/>
          </p:nvPr>
        </p:nvSpPr>
        <p:spPr/>
        <p:txBody>
          <a:bodyPr>
            <a:normAutofit/>
          </a:bodyPr>
          <a:lstStyle/>
          <a:p>
            <a:r>
              <a:rPr lang="en-US" sz="2200" dirty="0"/>
              <a:t>Pairs were randomly selected based on cosine values. This method was used to get a range of LSA and FSG scores, but the set of norms used to generate the stimuli contained a disproportionate number of pairs that were low in FSG or LSA compared to pairs high in overlap.</a:t>
            </a:r>
          </a:p>
          <a:p>
            <a:r>
              <a:rPr lang="en-US" sz="2200" dirty="0"/>
              <a:t>For example, there were a total of 356 high COS pairs in the dataset. Of these pairs, 326 were low in FSG. Only two pairs in the entire dataset had high overlap on all three measures.</a:t>
            </a:r>
          </a:p>
        </p:txBody>
      </p:sp>
    </p:spTree>
    <p:extLst>
      <p:ext uri="{BB962C8B-B14F-4D97-AF65-F5344CB8AC3E}">
        <p14:creationId xmlns:p14="http://schemas.microsoft.com/office/powerpoint/2010/main" val="7892082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FD62-3CA3-427C-A7AA-013147644F99}"/>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42CD3AE8-3DF2-434C-82F3-9007E564DBDD}"/>
              </a:ext>
            </a:extLst>
          </p:cNvPr>
          <p:cNvSpPr>
            <a:spLocks noGrp="1"/>
          </p:cNvSpPr>
          <p:nvPr>
            <p:ph idx="1"/>
          </p:nvPr>
        </p:nvSpPr>
        <p:spPr/>
        <p:txBody>
          <a:bodyPr>
            <a:normAutofit/>
          </a:bodyPr>
          <a:lstStyle/>
          <a:p>
            <a:r>
              <a:rPr lang="en-US" sz="2200" dirty="0"/>
              <a:t>The stimuli used in Experiment Two also had to be included across several unconnected databases of single word norms. This greatly limited which words could be selected.</a:t>
            </a:r>
          </a:p>
          <a:p>
            <a:r>
              <a:rPr lang="en-US" sz="2200" dirty="0"/>
              <a:t>To help control for this, single word norms were gathered for the stimuli set used in Experiment One. Data was then combined across experiments. It should be noted that this dataset contained several NA values across each single word norm, as some of the cue and target items were missing from various databases.</a:t>
            </a:r>
          </a:p>
        </p:txBody>
      </p:sp>
    </p:spTree>
    <p:extLst>
      <p:ext uri="{BB962C8B-B14F-4D97-AF65-F5344CB8AC3E}">
        <p14:creationId xmlns:p14="http://schemas.microsoft.com/office/powerpoint/2010/main" val="829638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A2E9-EDDF-4651-BF19-C4B55FD6BF22}"/>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12D77870-46D3-4429-9CFD-DF70F03DB09B}"/>
              </a:ext>
            </a:extLst>
          </p:cNvPr>
          <p:cNvSpPr>
            <a:spLocks noGrp="1"/>
          </p:cNvSpPr>
          <p:nvPr>
            <p:ph idx="1"/>
          </p:nvPr>
        </p:nvSpPr>
        <p:spPr/>
        <p:txBody>
          <a:bodyPr>
            <a:normAutofit/>
          </a:bodyPr>
          <a:lstStyle/>
          <a:p>
            <a:r>
              <a:rPr lang="en-US" sz="2200" dirty="0"/>
              <a:t>Although mean judgment and recall scores were fairly stable across both experiments, some of the discrepancy between interaction findings (in particular the change in the direction of the interaction when predicting recall) may be remedied by using a more balanced set of stimuli. </a:t>
            </a:r>
          </a:p>
          <a:p>
            <a:r>
              <a:rPr lang="en-US" sz="2200" dirty="0"/>
              <a:t>Future studies should focus on creating overlap between current normed databases, and on  creating larger, more comprehensive collections of word norms to use in these types of studies.</a:t>
            </a:r>
          </a:p>
        </p:txBody>
      </p:sp>
    </p:spTree>
    <p:extLst>
      <p:ext uri="{BB962C8B-B14F-4D97-AF65-F5344CB8AC3E}">
        <p14:creationId xmlns:p14="http://schemas.microsoft.com/office/powerpoint/2010/main" val="2571190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84AC-4F31-4323-9CEE-5405A9FCDD6D}"/>
              </a:ext>
            </a:extLst>
          </p:cNvPr>
          <p:cNvSpPr>
            <a:spLocks noGrp="1"/>
          </p:cNvSpPr>
          <p:nvPr>
            <p:ph type="title"/>
          </p:nvPr>
        </p:nvSpPr>
        <p:spPr/>
        <p:txBody>
          <a:bodyPr/>
          <a:lstStyle/>
          <a:p>
            <a:r>
              <a:rPr lang="en-US" dirty="0"/>
              <a:t>Goals of Experiment One</a:t>
            </a:r>
          </a:p>
        </p:txBody>
      </p:sp>
      <p:sp>
        <p:nvSpPr>
          <p:cNvPr id="3" name="Content Placeholder 2">
            <a:extLst>
              <a:ext uri="{FF2B5EF4-FFF2-40B4-BE49-F238E27FC236}">
                <a16:creationId xmlns:a16="http://schemas.microsoft.com/office/drawing/2014/main" id="{A1DAC3B2-802B-4D2F-B21E-1665D7030BB3}"/>
              </a:ext>
            </a:extLst>
          </p:cNvPr>
          <p:cNvSpPr>
            <a:spLocks noGrp="1"/>
          </p:cNvSpPr>
          <p:nvPr>
            <p:ph idx="1"/>
          </p:nvPr>
        </p:nvSpPr>
        <p:spPr/>
        <p:txBody>
          <a:bodyPr>
            <a:normAutofit/>
          </a:bodyPr>
          <a:lstStyle/>
          <a:p>
            <a:pPr>
              <a:buFont typeface="+mj-lt"/>
              <a:buAutoNum type="arabicPeriod"/>
            </a:pPr>
            <a:r>
              <a:rPr lang="en-US" sz="2400" dirty="0"/>
              <a:t>Expand previous JAM findings to include semantic and thematic judgments (Hypothesis One)</a:t>
            </a:r>
          </a:p>
          <a:p>
            <a:pPr>
              <a:buFont typeface="+mj-lt"/>
              <a:buAutoNum type="arabicPeriod"/>
            </a:pPr>
            <a:r>
              <a:rPr lang="en-US" sz="2400" dirty="0"/>
              <a:t>Examine interactions between IVs for judgments. (Hypothesis Three)</a:t>
            </a:r>
          </a:p>
          <a:p>
            <a:pPr>
              <a:buFont typeface="+mj-lt"/>
              <a:buAutoNum type="arabicPeriod"/>
            </a:pPr>
            <a:r>
              <a:rPr lang="en-US" sz="2400" dirty="0"/>
              <a:t>Examine interactions between IVs for recall. (Hypothesis Two)</a:t>
            </a:r>
          </a:p>
          <a:p>
            <a:pPr>
              <a:buFont typeface="+mj-lt"/>
              <a:buAutoNum type="arabicPeriod"/>
            </a:pPr>
            <a:r>
              <a:rPr lang="en-US" sz="2400" dirty="0"/>
              <a:t>Test whether judgment slopes obtained in hypothesis one are predictive of recall. (Hypothesis Four)</a:t>
            </a:r>
          </a:p>
        </p:txBody>
      </p:sp>
    </p:spTree>
    <p:extLst>
      <p:ext uri="{BB962C8B-B14F-4D97-AF65-F5344CB8AC3E}">
        <p14:creationId xmlns:p14="http://schemas.microsoft.com/office/powerpoint/2010/main" val="3812261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CB1AB-041A-43B3-8305-A0D4EA325514}"/>
              </a:ext>
            </a:extLst>
          </p:cNvPr>
          <p:cNvSpPr>
            <a:spLocks noGrp="1"/>
          </p:cNvSpPr>
          <p:nvPr>
            <p:ph type="title"/>
          </p:nvPr>
        </p:nvSpPr>
        <p:spPr/>
        <p:txBody>
          <a:bodyPr/>
          <a:lstStyle/>
          <a:p>
            <a:r>
              <a:rPr lang="en-US" dirty="0"/>
              <a:t>Goals of Experiment Two</a:t>
            </a:r>
          </a:p>
        </p:txBody>
      </p:sp>
      <p:sp>
        <p:nvSpPr>
          <p:cNvPr id="3" name="Content Placeholder 2">
            <a:extLst>
              <a:ext uri="{FF2B5EF4-FFF2-40B4-BE49-F238E27FC236}">
                <a16:creationId xmlns:a16="http://schemas.microsoft.com/office/drawing/2014/main" id="{E10E4579-B041-4FDA-9ED9-29F0A514A1A4}"/>
              </a:ext>
            </a:extLst>
          </p:cNvPr>
          <p:cNvSpPr>
            <a:spLocks noGrp="1"/>
          </p:cNvSpPr>
          <p:nvPr>
            <p:ph idx="1"/>
          </p:nvPr>
        </p:nvSpPr>
        <p:spPr/>
        <p:txBody>
          <a:bodyPr/>
          <a:lstStyle/>
          <a:p>
            <a:pPr>
              <a:buFont typeface="+mj-lt"/>
              <a:buAutoNum type="arabicPeriod"/>
            </a:pPr>
            <a:r>
              <a:rPr lang="en-US" sz="2400" dirty="0"/>
              <a:t>Replicate interaction findings from the Experiment One with a new stimuli set</a:t>
            </a:r>
          </a:p>
          <a:p>
            <a:pPr>
              <a:buFont typeface="+mj-lt"/>
              <a:buAutoNum type="arabicPeriod"/>
            </a:pPr>
            <a:r>
              <a:rPr lang="en-US" sz="2400" dirty="0"/>
              <a:t>Expand upon these findings by including single word norms in the analysis</a:t>
            </a:r>
          </a:p>
          <a:p>
            <a:pPr marL="0" indent="0">
              <a:buNone/>
            </a:pPr>
            <a:endParaRPr lang="en-US" dirty="0"/>
          </a:p>
        </p:txBody>
      </p:sp>
    </p:spTree>
    <p:extLst>
      <p:ext uri="{BB962C8B-B14F-4D97-AF65-F5344CB8AC3E}">
        <p14:creationId xmlns:p14="http://schemas.microsoft.com/office/powerpoint/2010/main" val="3150369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D4C57-EE9C-4710-A5CE-4E5089D81CE1}"/>
              </a:ext>
            </a:extLst>
          </p:cNvPr>
          <p:cNvSpPr>
            <a:spLocks noGrp="1"/>
          </p:cNvSpPr>
          <p:nvPr>
            <p:ph type="ctrTitle"/>
          </p:nvPr>
        </p:nvSpPr>
        <p:spPr/>
        <p:txBody>
          <a:bodyPr/>
          <a:lstStyle/>
          <a:p>
            <a:r>
              <a:rPr lang="en-US" dirty="0"/>
              <a:t>Method</a:t>
            </a:r>
          </a:p>
        </p:txBody>
      </p:sp>
      <p:sp>
        <p:nvSpPr>
          <p:cNvPr id="5" name="Subtitle 4">
            <a:extLst>
              <a:ext uri="{FF2B5EF4-FFF2-40B4-BE49-F238E27FC236}">
                <a16:creationId xmlns:a16="http://schemas.microsoft.com/office/drawing/2014/main" id="{B6BCE9D6-A634-4D77-A3A9-D96A8532910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34357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Participants and Stimuli</a:t>
            </a:r>
          </a:p>
        </p:txBody>
      </p:sp>
      <p:sp>
        <p:nvSpPr>
          <p:cNvPr id="4" name="Text Placeholder 3">
            <a:extLst>
              <a:ext uri="{FF2B5EF4-FFF2-40B4-BE49-F238E27FC236}">
                <a16:creationId xmlns:a16="http://schemas.microsoft.com/office/drawing/2014/main" id="{9CB9C959-6D0D-4042-A33B-D70EC5CCE83C}"/>
              </a:ext>
            </a:extLst>
          </p:cNvPr>
          <p:cNvSpPr>
            <a:spLocks noGrp="1"/>
          </p:cNvSpPr>
          <p:nvPr>
            <p:ph type="body" idx="1"/>
          </p:nvPr>
        </p:nvSpPr>
        <p:spPr/>
        <p:txBody>
          <a:bodyPr/>
          <a:lstStyle/>
          <a:p>
            <a:r>
              <a:rPr lang="en-US" dirty="0"/>
              <a:t>Experiment One</a:t>
            </a:r>
          </a:p>
        </p:txBody>
      </p:sp>
      <p:sp>
        <p:nvSpPr>
          <p:cNvPr id="3" name="Content Placeholder 2"/>
          <p:cNvSpPr>
            <a:spLocks noGrp="1"/>
          </p:cNvSpPr>
          <p:nvPr>
            <p:ph sz="half" idx="2"/>
          </p:nvPr>
        </p:nvSpPr>
        <p:spPr/>
        <p:txBody>
          <a:bodyPr>
            <a:normAutofit fontScale="92500" lnSpcReduction="20000"/>
          </a:bodyPr>
          <a:lstStyle/>
          <a:p>
            <a:r>
              <a:rPr lang="en-US" sz="2400" dirty="0"/>
              <a:t>112 Participants were recruited from Amazon’s Mechanical Turk</a:t>
            </a:r>
          </a:p>
          <a:p>
            <a:r>
              <a:rPr lang="en-US" sz="2400" dirty="0"/>
              <a:t>Participants completed the study online via Qualtrics</a:t>
            </a:r>
          </a:p>
          <a:p>
            <a:r>
              <a:rPr lang="en-US" sz="2400" dirty="0"/>
              <a:t>63 Word pairs of varying associative, semantic, and thematic strengths were created from the Buchanan et al. (2013) word norms</a:t>
            </a:r>
          </a:p>
          <a:p>
            <a:pPr marL="457200" lvl="1" indent="0">
              <a:buNone/>
            </a:pPr>
            <a:endParaRPr lang="en-US" sz="2200" dirty="0"/>
          </a:p>
        </p:txBody>
      </p:sp>
      <p:sp>
        <p:nvSpPr>
          <p:cNvPr id="5" name="Text Placeholder 4">
            <a:extLst>
              <a:ext uri="{FF2B5EF4-FFF2-40B4-BE49-F238E27FC236}">
                <a16:creationId xmlns:a16="http://schemas.microsoft.com/office/drawing/2014/main" id="{1F51CB64-7831-4144-A291-E646B495F2A2}"/>
              </a:ext>
            </a:extLst>
          </p:cNvPr>
          <p:cNvSpPr>
            <a:spLocks noGrp="1"/>
          </p:cNvSpPr>
          <p:nvPr>
            <p:ph type="body" sz="quarter" idx="3"/>
          </p:nvPr>
        </p:nvSpPr>
        <p:spPr/>
        <p:txBody>
          <a:bodyPr/>
          <a:lstStyle/>
          <a:p>
            <a:r>
              <a:rPr lang="en-US" dirty="0"/>
              <a:t>Experiment Two</a:t>
            </a:r>
          </a:p>
        </p:txBody>
      </p:sp>
      <p:sp>
        <p:nvSpPr>
          <p:cNvPr id="6" name="Content Placeholder 5">
            <a:extLst>
              <a:ext uri="{FF2B5EF4-FFF2-40B4-BE49-F238E27FC236}">
                <a16:creationId xmlns:a16="http://schemas.microsoft.com/office/drawing/2014/main" id="{162905DD-D561-4676-96E9-434E87CEFC0A}"/>
              </a:ext>
            </a:extLst>
          </p:cNvPr>
          <p:cNvSpPr>
            <a:spLocks noGrp="1"/>
          </p:cNvSpPr>
          <p:nvPr>
            <p:ph sz="quarter" idx="4"/>
          </p:nvPr>
        </p:nvSpPr>
        <p:spPr/>
        <p:txBody>
          <a:bodyPr>
            <a:normAutofit fontScale="92500" lnSpcReduction="20000"/>
          </a:bodyPr>
          <a:lstStyle/>
          <a:p>
            <a:pPr lvl="0">
              <a:buClr>
                <a:srgbClr val="4472C4"/>
              </a:buClr>
            </a:pPr>
            <a:r>
              <a:rPr lang="en-US" sz="2400" dirty="0">
                <a:solidFill>
                  <a:prstClr val="black">
                    <a:lumMod val="75000"/>
                    <a:lumOff val="25000"/>
                  </a:prstClr>
                </a:solidFill>
              </a:rPr>
              <a:t>221 Participants were recruited from Amazon’s Mechanical Turk</a:t>
            </a:r>
          </a:p>
          <a:p>
            <a:pPr lvl="0">
              <a:buClr>
                <a:srgbClr val="4472C4"/>
              </a:buClr>
            </a:pPr>
            <a:r>
              <a:rPr lang="en-US" sz="2400" dirty="0">
                <a:solidFill>
                  <a:prstClr val="black">
                    <a:lumMod val="75000"/>
                    <a:lumOff val="25000"/>
                  </a:prstClr>
                </a:solidFill>
              </a:rPr>
              <a:t>63 new word pairs created from the same database</a:t>
            </a:r>
          </a:p>
          <a:p>
            <a:pPr lvl="0">
              <a:buClr>
                <a:srgbClr val="4472C4"/>
              </a:buClr>
            </a:pPr>
            <a:r>
              <a:rPr lang="en-US" sz="2400" dirty="0">
                <a:solidFill>
                  <a:prstClr val="black">
                    <a:lumMod val="75000"/>
                    <a:lumOff val="25000"/>
                  </a:prstClr>
                </a:solidFill>
              </a:rPr>
              <a:t>In addition to measures of associative, semantic, and thematic overlap, these pairs were also measured on various single word norms.</a:t>
            </a:r>
          </a:p>
          <a:p>
            <a:endParaRPr lang="en-US" dirty="0"/>
          </a:p>
        </p:txBody>
      </p:sp>
    </p:spTree>
    <p:extLst>
      <p:ext uri="{BB962C8B-B14F-4D97-AF65-F5344CB8AC3E}">
        <p14:creationId xmlns:p14="http://schemas.microsoft.com/office/powerpoint/2010/main" val="653516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3711</TotalTime>
  <Words>4885</Words>
  <Application>Microsoft Office PowerPoint</Application>
  <PresentationFormat>Widescreen</PresentationFormat>
  <Paragraphs>994</Paragraphs>
  <Slides>55</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Calibri Light</vt:lpstr>
      <vt:lpstr>Courier New</vt:lpstr>
      <vt:lpstr>Times New Roman</vt:lpstr>
      <vt:lpstr>Wingdings 3</vt:lpstr>
      <vt:lpstr>Office Theme</vt:lpstr>
      <vt:lpstr>Modeling Memory: Exploring the Relationship Between Word Overlap and Single Word Norms When Predicting Judgments and Recall</vt:lpstr>
      <vt:lpstr>Introduction</vt:lpstr>
      <vt:lpstr>Judging Word Pair Relatedness</vt:lpstr>
      <vt:lpstr>Judgments of Associative Memory</vt:lpstr>
      <vt:lpstr>JAM Function</vt:lpstr>
      <vt:lpstr>Goals of Experiment One</vt:lpstr>
      <vt:lpstr>Goals of Experiment Two</vt:lpstr>
      <vt:lpstr>Method</vt:lpstr>
      <vt:lpstr>Participants and Stimuli</vt:lpstr>
      <vt:lpstr>Judgment Blocks</vt:lpstr>
      <vt:lpstr>Judgment Blocks – Instructions </vt:lpstr>
      <vt:lpstr>Recall Phase</vt:lpstr>
      <vt:lpstr>Study Design – Experiment One</vt:lpstr>
      <vt:lpstr>Study Design – Experiment Two</vt:lpstr>
      <vt:lpstr>Single Word Norms</vt:lpstr>
      <vt:lpstr>Data Processing</vt:lpstr>
      <vt:lpstr>Analysis – Experiment One</vt:lpstr>
      <vt:lpstr>Replication Analysis – Experiment Two</vt:lpstr>
      <vt:lpstr>Single Word Norm Analysis – Experiment Two</vt:lpstr>
      <vt:lpstr>Combined Analysis – Experiment Two</vt:lpstr>
      <vt:lpstr>Descriptive Statistics for Network Norms</vt:lpstr>
      <vt:lpstr>PowerPoint Presentation</vt:lpstr>
      <vt:lpstr>PowerPoint Presentation</vt:lpstr>
      <vt:lpstr>Mean Judgment and Recall Scores</vt:lpstr>
      <vt:lpstr>Results </vt:lpstr>
      <vt:lpstr>Hypothesis One</vt:lpstr>
      <vt:lpstr>Hypotheses Two and Three</vt:lpstr>
      <vt:lpstr>MLM Results – Judgments</vt:lpstr>
      <vt:lpstr>MLM Results – Recall</vt:lpstr>
      <vt:lpstr>Three-Way Interactions</vt:lpstr>
      <vt:lpstr>Simple Slopes Analysis Analyses</vt:lpstr>
      <vt:lpstr>Three-Way Interactions – Block One Only</vt:lpstr>
      <vt:lpstr>Examining Block One Only</vt:lpstr>
      <vt:lpstr>Hypothesis Four</vt:lpstr>
      <vt:lpstr>Results </vt:lpstr>
      <vt:lpstr>Judgment Replication</vt:lpstr>
      <vt:lpstr>Recall Replication</vt:lpstr>
      <vt:lpstr>Three-Way Interactions for Replication</vt:lpstr>
      <vt:lpstr>Simple Slopes for Replication</vt:lpstr>
      <vt:lpstr>Single Word Norms – Judgments</vt:lpstr>
      <vt:lpstr>Single Word Norms – Recall</vt:lpstr>
      <vt:lpstr>Three-Way Interactions for Single Word Norms</vt:lpstr>
      <vt:lpstr>Simple Slopes for Single Word Norms</vt:lpstr>
      <vt:lpstr>Summary and Discussion</vt:lpstr>
      <vt:lpstr>Summary – Experiment One</vt:lpstr>
      <vt:lpstr>Summary – Experiment One</vt:lpstr>
      <vt:lpstr>Summary – Experiment One</vt:lpstr>
      <vt:lpstr>Summary – Experiment Two</vt:lpstr>
      <vt:lpstr>Summary – Experiment Two</vt:lpstr>
      <vt:lpstr>General Discussion</vt:lpstr>
      <vt:lpstr>General Discussion</vt:lpstr>
      <vt:lpstr>General Discussion</vt:lpstr>
      <vt:lpstr>Limitations</vt:lpstr>
      <vt:lpstr>Limitations</vt:lpstr>
      <vt:lpstr>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Memory: Exploring the Relationship Between Word Overlap and Single Word Norms When Predicting Judgments and Recall</dc:title>
  <dc:creator>Nick Maxwell</dc:creator>
  <cp:lastModifiedBy>Nick Maxwell</cp:lastModifiedBy>
  <cp:revision>104</cp:revision>
  <dcterms:modified xsi:type="dcterms:W3CDTF">2018-04-21T01:14:04Z</dcterms:modified>
</cp:coreProperties>
</file>